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g" ContentType="image/gif"/>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751" r:id="rId2"/>
  </p:sldMasterIdLst>
  <p:notesMasterIdLst>
    <p:notesMasterId r:id="rId34"/>
  </p:notesMasterIdLst>
  <p:handoutMasterIdLst>
    <p:handoutMasterId r:id="rId35"/>
  </p:handoutMasterIdLst>
  <p:sldIdLst>
    <p:sldId id="289" r:id="rId3"/>
    <p:sldId id="283" r:id="rId4"/>
    <p:sldId id="290" r:id="rId5"/>
    <p:sldId id="271" r:id="rId6"/>
    <p:sldId id="291" r:id="rId7"/>
    <p:sldId id="256" r:id="rId8"/>
    <p:sldId id="272" r:id="rId9"/>
    <p:sldId id="284" r:id="rId10"/>
    <p:sldId id="305" r:id="rId11"/>
    <p:sldId id="302" r:id="rId12"/>
    <p:sldId id="281" r:id="rId13"/>
    <p:sldId id="257" r:id="rId14"/>
    <p:sldId id="292" r:id="rId15"/>
    <p:sldId id="293" r:id="rId16"/>
    <p:sldId id="276" r:id="rId17"/>
    <p:sldId id="304" r:id="rId18"/>
    <p:sldId id="303" r:id="rId19"/>
    <p:sldId id="306" r:id="rId20"/>
    <p:sldId id="280" r:id="rId21"/>
    <p:sldId id="295" r:id="rId22"/>
    <p:sldId id="297" r:id="rId23"/>
    <p:sldId id="265" r:id="rId24"/>
    <p:sldId id="299" r:id="rId25"/>
    <p:sldId id="267" r:id="rId26"/>
    <p:sldId id="268" r:id="rId27"/>
    <p:sldId id="300" r:id="rId28"/>
    <p:sldId id="278" r:id="rId29"/>
    <p:sldId id="269" r:id="rId30"/>
    <p:sldId id="296" r:id="rId31"/>
    <p:sldId id="260" r:id="rId32"/>
    <p:sldId id="2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DAD"/>
    <a:srgbClr val="089292"/>
    <a:srgbClr val="FFFFFF"/>
    <a:srgbClr val="D75530"/>
    <a:srgbClr val="D7B834"/>
    <a:srgbClr val="FBB834"/>
    <a:srgbClr val="563F6A"/>
    <a:srgbClr val="03052B"/>
    <a:srgbClr val="56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84120" autoAdjust="0"/>
  </p:normalViewPr>
  <p:slideViewPr>
    <p:cSldViewPr snapToGrid="0">
      <p:cViewPr varScale="1">
        <p:scale>
          <a:sx n="94" d="100"/>
          <a:sy n="94" d="100"/>
        </p:scale>
        <p:origin x="55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6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Li7174227\Desktop\SGA\special_head_statist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Li7174227\Desktop\SGA\special_head_statis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Li7174227\Desktop\s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Li7174227\AppData\Local\Temp\SAS%20Temporary%20Files\_TD5640_DC60822_\%23LN00308.xls"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0"/>
              <c:layout>
                <c:manualLayout>
                  <c:x val="-1.6111122047244096E-2"/>
                  <c:y val="-4.846335697399527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7361122047244094E-2"/>
                  <c:y val="-5.545708382196910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6388877952755999E-2"/>
                  <c:y val="-4.363675285270192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5555511811023623E-2"/>
                  <c:y val="-4.83648852404087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5277755905511812E-2"/>
                  <c:y val="-6.235215278941205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Sheet1!$A$1:$A$5</c:f>
              <c:strCache>
                <c:ptCount val="5"/>
                <c:pt idx="0">
                  <c:v>Y2014 Q1+Q2</c:v>
                </c:pt>
                <c:pt idx="1">
                  <c:v>Y2014 Q3+Q4</c:v>
                </c:pt>
                <c:pt idx="2">
                  <c:v>Y2015 Q1+Q2</c:v>
                </c:pt>
                <c:pt idx="3">
                  <c:v>Y2015 Q3+Q4</c:v>
                </c:pt>
                <c:pt idx="4">
                  <c:v>Y2016 Q1</c:v>
                </c:pt>
              </c:strCache>
            </c:strRef>
          </c:cat>
          <c:val>
            <c:numRef>
              <c:f>Sheet1!$C$1:$C$5</c:f>
              <c:numCache>
                <c:formatCode>General</c:formatCode>
                <c:ptCount val="5"/>
                <c:pt idx="0">
                  <c:v>24</c:v>
                </c:pt>
                <c:pt idx="1">
                  <c:v>20</c:v>
                </c:pt>
                <c:pt idx="2">
                  <c:v>22</c:v>
                </c:pt>
                <c:pt idx="3">
                  <c:v>16</c:v>
                </c:pt>
                <c:pt idx="4">
                  <c:v>2</c:v>
                </c:pt>
              </c:numCache>
            </c:numRef>
          </c:val>
          <c:smooth val="0"/>
        </c:ser>
        <c:dLbls>
          <c:showLegendKey val="0"/>
          <c:showVal val="0"/>
          <c:showCatName val="0"/>
          <c:showSerName val="0"/>
          <c:showPercent val="0"/>
          <c:showBubbleSize val="0"/>
        </c:dLbls>
        <c:marker val="1"/>
        <c:smooth val="0"/>
        <c:axId val="1132780032"/>
        <c:axId val="1132788736"/>
      </c:lineChart>
      <c:catAx>
        <c:axId val="113278003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32788736"/>
        <c:crosses val="autoZero"/>
        <c:auto val="1"/>
        <c:lblAlgn val="ctr"/>
        <c:lblOffset val="100"/>
        <c:noMultiLvlLbl val="0"/>
      </c:catAx>
      <c:valAx>
        <c:axId val="1132788736"/>
        <c:scaling>
          <c:orientation val="minMax"/>
        </c:scaling>
        <c:delete val="1"/>
        <c:axPos val="l"/>
        <c:majorGridlines>
          <c:spPr>
            <a:ln w="9525" cap="flat" cmpd="sng" algn="ctr">
              <a:solidFill>
                <a:schemeClr val="tx1">
                  <a:alpha val="15000"/>
                </a:schemeClr>
              </a:solidFill>
              <a:round/>
            </a:ln>
            <a:effectLst/>
          </c:spPr>
        </c:majorGridlines>
        <c:numFmt formatCode="General" sourceLinked="1"/>
        <c:majorTickMark val="none"/>
        <c:minorTickMark val="none"/>
        <c:tickLblPos val="nextTo"/>
        <c:crossAx val="1132780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165465357726772E-2"/>
          <c:y val="5.5518700787401572E-2"/>
          <c:w val="0.87962861473198861"/>
          <c:h val="0.84795196850393706"/>
        </c:manualLayout>
      </c:layout>
      <c:barChart>
        <c:barDir val="col"/>
        <c:grouping val="clustered"/>
        <c:varyColors val="0"/>
        <c:ser>
          <c:idx val="0"/>
          <c:order val="0"/>
          <c:spPr>
            <a:solidFill>
              <a:srgbClr val="3C9DAD"/>
            </a:solidFill>
            <a:ln>
              <a:noFill/>
            </a:ln>
            <a:effectLst/>
          </c:spPr>
          <c:invertIfNegative val="0"/>
          <c:dLbls>
            <c:dLbl>
              <c:idx val="0"/>
              <c:layout/>
              <c:showLegendKey val="0"/>
              <c:showVal val="1"/>
              <c:showCatName val="0"/>
              <c:showSerName val="0"/>
              <c:showPercent val="0"/>
              <c:showBubbleSize val="0"/>
              <c:extLst>
                <c:ext xmlns:c15="http://schemas.microsoft.com/office/drawing/2012/chart" uri="{CE6537A1-D6FC-4f65-9D91-7224C49458BB}">
                  <c15:layout/>
                </c:ext>
              </c:extLst>
            </c:dLbl>
            <c:dLbl>
              <c:idx val="1"/>
              <c:layout/>
              <c:showLegendKey val="0"/>
              <c:showVal val="1"/>
              <c:showCatName val="0"/>
              <c:showSerName val="0"/>
              <c:showPercent val="0"/>
              <c:showBubbleSize val="0"/>
              <c:extLst>
                <c:ext xmlns:c15="http://schemas.microsoft.com/office/drawing/2012/chart" uri="{CE6537A1-D6FC-4f65-9D91-7224C49458BB}">
                  <c15:layout/>
                </c:ext>
              </c:extLst>
            </c:dLbl>
            <c:dLbl>
              <c:idx val="2"/>
              <c:layout/>
              <c:showLegendKey val="0"/>
              <c:showVal val="1"/>
              <c:showCatName val="0"/>
              <c:showSerName val="0"/>
              <c:showPercent val="0"/>
              <c:showBubbleSize val="0"/>
              <c:extLst>
                <c:ext xmlns:c15="http://schemas.microsoft.com/office/drawing/2012/chart" uri="{CE6537A1-D6FC-4f65-9D91-7224C49458BB}">
                  <c15:layout/>
                </c:ext>
              </c:extLst>
            </c:dLbl>
            <c:dLbl>
              <c:idx val="3"/>
              <c:layout/>
              <c:showLegendKey val="0"/>
              <c:showVal val="1"/>
              <c:showCatName val="0"/>
              <c:showSerName val="0"/>
              <c:showPercent val="0"/>
              <c:showBubbleSize val="0"/>
              <c:extLst>
                <c:ext xmlns:c15="http://schemas.microsoft.com/office/drawing/2012/chart" uri="{CE6537A1-D6FC-4f65-9D91-7224C49458BB}">
                  <c15:layout/>
                </c:ext>
              </c:extLst>
            </c:dLbl>
            <c:dLbl>
              <c:idx val="4"/>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Y2014 Q1+Q2</c:v>
                </c:pt>
                <c:pt idx="1">
                  <c:v>Y2014 Q3+Q4</c:v>
                </c:pt>
                <c:pt idx="2">
                  <c:v>Y2015 Q1+Q2</c:v>
                </c:pt>
                <c:pt idx="3">
                  <c:v>Y2015 Q3+Q4</c:v>
                </c:pt>
                <c:pt idx="4">
                  <c:v>Y2016 Q1</c:v>
                </c:pt>
              </c:strCache>
            </c:strRef>
          </c:cat>
          <c:val>
            <c:numRef>
              <c:f>Sheet1!$B$1:$B$5</c:f>
              <c:numCache>
                <c:formatCode>General</c:formatCode>
                <c:ptCount val="5"/>
                <c:pt idx="0">
                  <c:v>13814</c:v>
                </c:pt>
                <c:pt idx="1">
                  <c:v>9950</c:v>
                </c:pt>
                <c:pt idx="2">
                  <c:v>7773</c:v>
                </c:pt>
                <c:pt idx="3">
                  <c:v>3366</c:v>
                </c:pt>
                <c:pt idx="4">
                  <c:v>1195</c:v>
                </c:pt>
              </c:numCache>
            </c:numRef>
          </c:val>
        </c:ser>
        <c:dLbls>
          <c:showLegendKey val="0"/>
          <c:showVal val="0"/>
          <c:showCatName val="0"/>
          <c:showSerName val="0"/>
          <c:showPercent val="0"/>
          <c:showBubbleSize val="0"/>
        </c:dLbls>
        <c:gapWidth val="219"/>
        <c:overlap val="-27"/>
        <c:axId val="1132775680"/>
        <c:axId val="1132790368"/>
      </c:barChart>
      <c:catAx>
        <c:axId val="113277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32790368"/>
        <c:crosses val="autoZero"/>
        <c:auto val="1"/>
        <c:lblAlgn val="ctr"/>
        <c:lblOffset val="100"/>
        <c:noMultiLvlLbl val="0"/>
      </c:catAx>
      <c:valAx>
        <c:axId val="11327903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32775680"/>
        <c:crosses val="autoZero"/>
        <c:crossBetween val="between"/>
      </c:valAx>
      <c:spPr>
        <a:noFill/>
        <a:ln>
          <a:solidFill>
            <a:schemeClr val="tx1">
              <a:alpha val="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[sc.xlsx]Sheet2!PivotTable16</c:name>
    <c:fmtId val="25"/>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ltLang="zh-CN" sz="2400" dirty="0" smtClean="0">
                <a:solidFill>
                  <a:schemeClr val="bg1"/>
                </a:solidFill>
              </a:rPr>
              <a:t>Top 5 OF</a:t>
            </a:r>
            <a:r>
              <a:rPr lang="en-US" altLang="zh-CN" sz="2400" baseline="0" dirty="0" smtClean="0">
                <a:solidFill>
                  <a:schemeClr val="bg1"/>
                </a:solidFill>
              </a:rPr>
              <a:t> SCRAP CODE</a:t>
            </a:r>
            <a:endParaRPr lang="en-US" sz="2400" dirty="0">
              <a:solidFill>
                <a:schemeClr val="bg1"/>
              </a:solidFill>
            </a:endParaRPr>
          </a:p>
        </c:rich>
      </c:tx>
      <c:layout>
        <c:manualLayout>
          <c:xMode val="edge"/>
          <c:yMode val="edge"/>
          <c:x val="0.24964832297312689"/>
          <c:y val="2.9264216187540867E-2"/>
        </c:manualLayout>
      </c:layout>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12700" cap="flat" cmpd="sng" algn="ctr">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7.4765280554376326E-2"/>
          <c:y val="0.16227019065218115"/>
          <c:w val="0.62960969959139412"/>
          <c:h val="0.66620615424162155"/>
        </c:manualLayout>
      </c:layout>
      <c:barChart>
        <c:barDir val="col"/>
        <c:grouping val="stacked"/>
        <c:varyColors val="0"/>
        <c:ser>
          <c:idx val="0"/>
          <c:order val="0"/>
          <c:tx>
            <c:strRef>
              <c:f>Sheet2!$B$1:$B$2</c:f>
              <c:strCache>
                <c:ptCount val="1"/>
                <c:pt idx="0">
                  <c:v>0120_MISSING WIP</c:v>
                </c:pt>
              </c:strCache>
            </c:strRef>
          </c:tx>
          <c:spPr>
            <a:solidFill>
              <a:schemeClr val="accent1">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Sheet2!$B$3:$B$17</c:f>
              <c:numCache>
                <c:formatCode>General</c:formatCode>
                <c:ptCount val="15"/>
                <c:pt idx="0">
                  <c:v>356</c:v>
                </c:pt>
                <c:pt idx="1">
                  <c:v>407</c:v>
                </c:pt>
                <c:pt idx="2">
                  <c:v>389</c:v>
                </c:pt>
                <c:pt idx="3">
                  <c:v>335</c:v>
                </c:pt>
                <c:pt idx="4">
                  <c:v>213</c:v>
                </c:pt>
                <c:pt idx="5">
                  <c:v>362</c:v>
                </c:pt>
                <c:pt idx="6">
                  <c:v>180</c:v>
                </c:pt>
                <c:pt idx="7">
                  <c:v>440</c:v>
                </c:pt>
                <c:pt idx="8">
                  <c:v>423</c:v>
                </c:pt>
                <c:pt idx="9">
                  <c:v>272</c:v>
                </c:pt>
                <c:pt idx="10">
                  <c:v>252</c:v>
                </c:pt>
                <c:pt idx="11">
                  <c:v>220</c:v>
                </c:pt>
                <c:pt idx="12">
                  <c:v>406</c:v>
                </c:pt>
                <c:pt idx="13">
                  <c:v>431</c:v>
                </c:pt>
              </c:numCache>
            </c:numRef>
          </c:val>
        </c:ser>
        <c:ser>
          <c:idx val="1"/>
          <c:order val="1"/>
          <c:tx>
            <c:strRef>
              <c:f>Sheet2!$C$1:$C$2</c:f>
              <c:strCache>
                <c:ptCount val="1"/>
                <c:pt idx="0">
                  <c:v>0951_HANDLING DAMAGE</c:v>
                </c:pt>
              </c:strCache>
            </c:strRef>
          </c:tx>
          <c:spPr>
            <a:solidFill>
              <a:schemeClr val="accent3">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Sheet2!$C$3:$C$17</c:f>
              <c:numCache>
                <c:formatCode>General</c:formatCode>
                <c:ptCount val="15"/>
                <c:pt idx="0">
                  <c:v>147</c:v>
                </c:pt>
                <c:pt idx="1">
                  <c:v>53</c:v>
                </c:pt>
                <c:pt idx="2">
                  <c:v>53</c:v>
                </c:pt>
                <c:pt idx="3">
                  <c:v>73</c:v>
                </c:pt>
                <c:pt idx="4">
                  <c:v>126</c:v>
                </c:pt>
                <c:pt idx="5">
                  <c:v>58</c:v>
                </c:pt>
                <c:pt idx="6">
                  <c:v>85</c:v>
                </c:pt>
                <c:pt idx="7">
                  <c:v>131</c:v>
                </c:pt>
                <c:pt idx="8">
                  <c:v>56</c:v>
                </c:pt>
                <c:pt idx="9">
                  <c:v>105</c:v>
                </c:pt>
                <c:pt idx="10">
                  <c:v>15</c:v>
                </c:pt>
                <c:pt idx="11">
                  <c:v>191</c:v>
                </c:pt>
                <c:pt idx="12">
                  <c:v>60</c:v>
                </c:pt>
                <c:pt idx="13">
                  <c:v>11</c:v>
                </c:pt>
                <c:pt idx="14">
                  <c:v>2</c:v>
                </c:pt>
              </c:numCache>
            </c:numRef>
          </c:val>
        </c:ser>
        <c:ser>
          <c:idx val="2"/>
          <c:order val="2"/>
          <c:tx>
            <c:strRef>
              <c:f>Sheet2!$D$1:$D$2</c:f>
              <c:strCache>
                <c:ptCount val="1"/>
                <c:pt idx="0">
                  <c:v>0952_TEST HANDLING DAMAGE</c:v>
                </c:pt>
              </c:strCache>
            </c:strRef>
          </c:tx>
          <c:spPr>
            <a:solidFill>
              <a:schemeClr val="accent3">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Sheet2!$D$3:$D$17</c:f>
              <c:numCache>
                <c:formatCode>General</c:formatCode>
                <c:ptCount val="15"/>
                <c:pt idx="0">
                  <c:v>81</c:v>
                </c:pt>
                <c:pt idx="1">
                  <c:v>1</c:v>
                </c:pt>
                <c:pt idx="2">
                  <c:v>2</c:v>
                </c:pt>
                <c:pt idx="3">
                  <c:v>26</c:v>
                </c:pt>
                <c:pt idx="7">
                  <c:v>51</c:v>
                </c:pt>
                <c:pt idx="10">
                  <c:v>50</c:v>
                </c:pt>
                <c:pt idx="12">
                  <c:v>27</c:v>
                </c:pt>
              </c:numCache>
            </c:numRef>
          </c:val>
        </c:ser>
        <c:ser>
          <c:idx val="3"/>
          <c:order val="3"/>
          <c:tx>
            <c:strRef>
              <c:f>Sheet2!$E$1:$E$2</c:f>
              <c:strCache>
                <c:ptCount val="1"/>
                <c:pt idx="0">
                  <c:v>2007_Robot detects missing dis</c:v>
                </c:pt>
              </c:strCache>
            </c:strRef>
          </c:tx>
          <c:spPr>
            <a:solidFill>
              <a:schemeClr val="tx2">
                <a:lumMod val="60000"/>
                <a:lumOff val="40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Sheet2!$E$3:$E$17</c:f>
              <c:numCache>
                <c:formatCode>General</c:formatCode>
                <c:ptCount val="15"/>
                <c:pt idx="0">
                  <c:v>134</c:v>
                </c:pt>
                <c:pt idx="1">
                  <c:v>360</c:v>
                </c:pt>
                <c:pt idx="2">
                  <c:v>314</c:v>
                </c:pt>
                <c:pt idx="3">
                  <c:v>158</c:v>
                </c:pt>
                <c:pt idx="4">
                  <c:v>184</c:v>
                </c:pt>
                <c:pt idx="5">
                  <c:v>178</c:v>
                </c:pt>
                <c:pt idx="6">
                  <c:v>243</c:v>
                </c:pt>
                <c:pt idx="7">
                  <c:v>205</c:v>
                </c:pt>
                <c:pt idx="8">
                  <c:v>315</c:v>
                </c:pt>
                <c:pt idx="9">
                  <c:v>151</c:v>
                </c:pt>
                <c:pt idx="10">
                  <c:v>268</c:v>
                </c:pt>
                <c:pt idx="11">
                  <c:v>173</c:v>
                </c:pt>
                <c:pt idx="12">
                  <c:v>233</c:v>
                </c:pt>
                <c:pt idx="13">
                  <c:v>32</c:v>
                </c:pt>
                <c:pt idx="14">
                  <c:v>97</c:v>
                </c:pt>
              </c:numCache>
            </c:numRef>
          </c:val>
        </c:ser>
        <c:ser>
          <c:idx val="4"/>
          <c:order val="4"/>
          <c:tx>
            <c:strRef>
              <c:f>Sheet2!$F$1:$F$2</c:f>
              <c:strCache>
                <c:ptCount val="1"/>
                <c:pt idx="0">
                  <c:v>2010_CLEAR WIP</c:v>
                </c:pt>
              </c:strCache>
            </c:strRef>
          </c:tx>
          <c:spPr>
            <a:solidFill>
              <a:schemeClr val="bg1">
                <a:lumMod val="75000"/>
                <a:alpha val="70000"/>
              </a:schemeClr>
            </a:solidFill>
            <a:ln>
              <a:noFill/>
            </a:ln>
            <a:effectLst/>
          </c:spPr>
          <c:invertIfNegative val="0"/>
          <c:cat>
            <c:strRef>
              <c:f>Sheet2!$A$3:$A$17</c:f>
              <c:strCache>
                <c:ptCount val="15"/>
                <c:pt idx="0">
                  <c:v>2015-45</c:v>
                </c:pt>
                <c:pt idx="1">
                  <c:v>2015-46</c:v>
                </c:pt>
                <c:pt idx="2">
                  <c:v>2015-47</c:v>
                </c:pt>
                <c:pt idx="3">
                  <c:v>2015-48</c:v>
                </c:pt>
                <c:pt idx="4">
                  <c:v>2015-49</c:v>
                </c:pt>
                <c:pt idx="5">
                  <c:v>2015-50</c:v>
                </c:pt>
                <c:pt idx="6">
                  <c:v>2015-51</c:v>
                </c:pt>
                <c:pt idx="7">
                  <c:v>2015-52</c:v>
                </c:pt>
                <c:pt idx="8">
                  <c:v>2016-1</c:v>
                </c:pt>
                <c:pt idx="9">
                  <c:v>2016-2</c:v>
                </c:pt>
                <c:pt idx="10">
                  <c:v>2016-3</c:v>
                </c:pt>
                <c:pt idx="11">
                  <c:v>2016-4</c:v>
                </c:pt>
                <c:pt idx="12">
                  <c:v>2016-5</c:v>
                </c:pt>
                <c:pt idx="13">
                  <c:v>2016-6</c:v>
                </c:pt>
                <c:pt idx="14">
                  <c:v>2016-7</c:v>
                </c:pt>
              </c:strCache>
            </c:strRef>
          </c:cat>
          <c:val>
            <c:numRef>
              <c:f>Sheet2!$F$3:$F$17</c:f>
              <c:numCache>
                <c:formatCode>General</c:formatCode>
                <c:ptCount val="15"/>
                <c:pt idx="0">
                  <c:v>122</c:v>
                </c:pt>
                <c:pt idx="1">
                  <c:v>85</c:v>
                </c:pt>
                <c:pt idx="2">
                  <c:v>74</c:v>
                </c:pt>
                <c:pt idx="3">
                  <c:v>79</c:v>
                </c:pt>
                <c:pt idx="5">
                  <c:v>100</c:v>
                </c:pt>
                <c:pt idx="6">
                  <c:v>131</c:v>
                </c:pt>
                <c:pt idx="7">
                  <c:v>100</c:v>
                </c:pt>
                <c:pt idx="9">
                  <c:v>250</c:v>
                </c:pt>
                <c:pt idx="10">
                  <c:v>157</c:v>
                </c:pt>
                <c:pt idx="11">
                  <c:v>99</c:v>
                </c:pt>
                <c:pt idx="12">
                  <c:v>447</c:v>
                </c:pt>
              </c:numCache>
            </c:numRef>
          </c:val>
        </c:ser>
        <c:dLbls>
          <c:showLegendKey val="0"/>
          <c:showVal val="0"/>
          <c:showCatName val="0"/>
          <c:showSerName val="0"/>
          <c:showPercent val="0"/>
          <c:showBubbleSize val="0"/>
        </c:dLbls>
        <c:gapWidth val="50"/>
        <c:overlap val="100"/>
        <c:axId val="1132780576"/>
        <c:axId val="1132790912"/>
      </c:barChart>
      <c:catAx>
        <c:axId val="113278057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32790912"/>
        <c:crosses val="autoZero"/>
        <c:auto val="1"/>
        <c:lblAlgn val="ctr"/>
        <c:lblOffset val="100"/>
        <c:noMultiLvlLbl val="0"/>
      </c:catAx>
      <c:valAx>
        <c:axId val="11327909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3278057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[#LN00308.xls]Sheet2!PivotTable2</c:name>
    <c:fmtId val="1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
        <c:idx val="77"/>
        <c:spPr>
          <a:solidFill>
            <a:schemeClr val="accent1"/>
          </a:solidFill>
          <a:ln>
            <a:noFill/>
          </a:ln>
          <a:effectLst/>
        </c:spPr>
        <c:marker>
          <c:symbol val="none"/>
        </c:marker>
      </c:pivotFmt>
      <c:pivotFmt>
        <c:idx val="78"/>
        <c:spPr>
          <a:solidFill>
            <a:schemeClr val="accent1"/>
          </a:solidFill>
          <a:ln>
            <a:noFill/>
          </a:ln>
          <a:effectLst/>
        </c:spPr>
        <c:marker>
          <c:symbol val="none"/>
        </c:marker>
      </c:pivotFmt>
      <c:pivotFmt>
        <c:idx val="79"/>
        <c:spPr>
          <a:solidFill>
            <a:schemeClr val="accent1"/>
          </a:solidFill>
          <a:ln>
            <a:noFill/>
          </a:ln>
          <a:effectLst/>
        </c:spPr>
        <c:marker>
          <c:symbol val="none"/>
        </c:marker>
      </c:pivotFmt>
      <c:pivotFmt>
        <c:idx val="80"/>
        <c:spPr>
          <a:solidFill>
            <a:schemeClr val="accent1"/>
          </a:solidFill>
          <a:ln>
            <a:noFill/>
          </a:ln>
          <a:effectLst/>
        </c:spPr>
        <c:marker>
          <c:symbol val="none"/>
        </c:marker>
      </c:pivotFmt>
      <c:pivotFmt>
        <c:idx val="81"/>
        <c:spPr>
          <a:solidFill>
            <a:schemeClr val="accent1"/>
          </a:solidFill>
          <a:ln>
            <a:noFill/>
          </a:ln>
          <a:effectLst/>
        </c:spPr>
        <c:marker>
          <c:symbol val="none"/>
        </c:marker>
      </c:pivotFmt>
      <c:pivotFmt>
        <c:idx val="82"/>
        <c:spPr>
          <a:solidFill>
            <a:schemeClr val="accent1"/>
          </a:solidFill>
          <a:ln>
            <a:noFill/>
          </a:ln>
          <a:effectLst/>
        </c:spPr>
        <c:marker>
          <c:symbol val="none"/>
        </c:marker>
      </c:pivotFmt>
      <c:pivotFmt>
        <c:idx val="83"/>
        <c:spPr>
          <a:solidFill>
            <a:schemeClr val="accent1"/>
          </a:solidFill>
          <a:ln>
            <a:noFill/>
          </a:ln>
          <a:effectLst/>
        </c:spPr>
        <c:marker>
          <c:symbol val="none"/>
        </c:marker>
      </c:pivotFmt>
      <c:pivotFmt>
        <c:idx val="84"/>
        <c:spPr>
          <a:solidFill>
            <a:schemeClr val="accent1"/>
          </a:solidFill>
          <a:ln>
            <a:noFill/>
          </a:ln>
          <a:effectLst/>
        </c:spPr>
        <c:marker>
          <c:symbol val="none"/>
        </c:marker>
      </c:pivotFmt>
      <c:pivotFmt>
        <c:idx val="85"/>
        <c:spPr>
          <a:solidFill>
            <a:schemeClr val="accent1"/>
          </a:solidFill>
          <a:ln>
            <a:noFill/>
          </a:ln>
          <a:effectLst/>
        </c:spPr>
        <c:marker>
          <c:symbol val="none"/>
        </c:marker>
      </c:pivotFmt>
      <c:pivotFmt>
        <c:idx val="86"/>
        <c:spPr>
          <a:solidFill>
            <a:schemeClr val="accent1"/>
          </a:solidFill>
          <a:ln>
            <a:noFill/>
          </a:ln>
          <a:effectLst/>
        </c:spPr>
        <c:marker>
          <c:symbol val="none"/>
        </c:marker>
      </c:pivotFmt>
      <c:pivotFmt>
        <c:idx val="87"/>
        <c:spPr>
          <a:solidFill>
            <a:schemeClr val="accent1"/>
          </a:solidFill>
          <a:ln>
            <a:noFill/>
          </a:ln>
          <a:effectLst/>
        </c:spPr>
        <c:marker>
          <c:symbol val="none"/>
        </c:marker>
      </c:pivotFmt>
      <c:pivotFmt>
        <c:idx val="88"/>
        <c:spPr>
          <a:solidFill>
            <a:schemeClr val="accent1"/>
          </a:solidFill>
          <a:ln>
            <a:noFill/>
          </a:ln>
          <a:effectLst/>
        </c:spPr>
        <c:marker>
          <c:symbol val="none"/>
        </c:marker>
      </c:pivotFmt>
      <c:pivotFmt>
        <c:idx val="89"/>
        <c:spPr>
          <a:solidFill>
            <a:schemeClr val="accent1"/>
          </a:solidFill>
          <a:ln>
            <a:noFill/>
          </a:ln>
          <a:effectLst/>
        </c:spPr>
        <c:marker>
          <c:symbol val="none"/>
        </c:marker>
      </c:pivotFmt>
      <c:pivotFmt>
        <c:idx val="90"/>
        <c:spPr>
          <a:solidFill>
            <a:schemeClr val="accent1"/>
          </a:solidFill>
          <a:ln>
            <a:noFill/>
          </a:ln>
          <a:effectLst/>
        </c:spPr>
        <c:marker>
          <c:symbol val="none"/>
        </c:marker>
      </c:pivotFmt>
      <c:pivotFmt>
        <c:idx val="91"/>
        <c:spPr>
          <a:solidFill>
            <a:schemeClr val="accent1"/>
          </a:solidFill>
          <a:ln>
            <a:noFill/>
          </a:ln>
          <a:effectLst/>
        </c:spPr>
        <c:marker>
          <c:symbol val="none"/>
        </c:marker>
      </c:pivotFmt>
      <c:pivotFmt>
        <c:idx val="92"/>
        <c:spPr>
          <a:solidFill>
            <a:schemeClr val="accent1"/>
          </a:solidFill>
          <a:ln>
            <a:noFill/>
          </a:ln>
          <a:effectLst/>
        </c:spPr>
        <c:marker>
          <c:symbol val="none"/>
        </c:marker>
      </c:pivotFmt>
      <c:pivotFmt>
        <c:idx val="93"/>
        <c:spPr>
          <a:solidFill>
            <a:schemeClr val="accent1"/>
          </a:solidFill>
          <a:ln>
            <a:noFill/>
          </a:ln>
          <a:effectLst/>
        </c:spPr>
        <c:marker>
          <c:symbol val="none"/>
        </c:marker>
      </c:pivotFmt>
      <c:pivotFmt>
        <c:idx val="94"/>
        <c:spPr>
          <a:solidFill>
            <a:schemeClr val="accent1"/>
          </a:solidFill>
          <a:ln>
            <a:noFill/>
          </a:ln>
          <a:effectLst/>
        </c:spPr>
        <c:marker>
          <c:symbol val="none"/>
        </c:marker>
      </c:pivotFmt>
      <c:pivotFmt>
        <c:idx val="95"/>
        <c:spPr>
          <a:solidFill>
            <a:schemeClr val="accent1"/>
          </a:solidFill>
          <a:ln>
            <a:noFill/>
          </a:ln>
          <a:effectLst/>
        </c:spPr>
        <c:marker>
          <c:symbol val="none"/>
        </c:marker>
      </c:pivotFmt>
      <c:pivotFmt>
        <c:idx val="96"/>
        <c:spPr>
          <a:solidFill>
            <a:schemeClr val="accent1"/>
          </a:solidFill>
          <a:ln>
            <a:noFill/>
          </a:ln>
          <a:effectLst/>
        </c:spPr>
        <c:marker>
          <c:symbol val="none"/>
        </c:marker>
      </c:pivotFmt>
      <c:pivotFmt>
        <c:idx val="97"/>
        <c:spPr>
          <a:solidFill>
            <a:schemeClr val="accent1"/>
          </a:solidFill>
          <a:ln>
            <a:noFill/>
          </a:ln>
          <a:effectLst/>
        </c:spPr>
        <c:marker>
          <c:symbol val="none"/>
        </c:marker>
      </c:pivotFmt>
      <c:pivotFmt>
        <c:idx val="98"/>
        <c:spPr>
          <a:solidFill>
            <a:schemeClr val="accent1"/>
          </a:solidFill>
          <a:ln>
            <a:noFill/>
          </a:ln>
          <a:effectLst/>
        </c:spPr>
        <c:marker>
          <c:symbol val="none"/>
        </c:marker>
      </c:pivotFmt>
      <c:pivotFmt>
        <c:idx val="99"/>
        <c:spPr>
          <a:solidFill>
            <a:schemeClr val="accent1"/>
          </a:solidFill>
          <a:ln>
            <a:noFill/>
          </a:ln>
          <a:effectLst/>
        </c:spPr>
        <c:marker>
          <c:symbol val="none"/>
        </c:marker>
      </c:pivotFmt>
      <c:pivotFmt>
        <c:idx val="100"/>
        <c:spPr>
          <a:solidFill>
            <a:schemeClr val="accent1"/>
          </a:solidFill>
          <a:ln>
            <a:noFill/>
          </a:ln>
          <a:effectLst/>
        </c:spPr>
        <c:marker>
          <c:symbol val="none"/>
        </c:marker>
      </c:pivotFmt>
      <c:pivotFmt>
        <c:idx val="101"/>
        <c:spPr>
          <a:solidFill>
            <a:schemeClr val="accent1"/>
          </a:solidFill>
          <a:ln>
            <a:noFill/>
          </a:ln>
          <a:effectLst/>
        </c:spPr>
        <c:marker>
          <c:symbol val="none"/>
        </c:marker>
      </c:pivotFmt>
      <c:pivotFmt>
        <c:idx val="102"/>
        <c:spPr>
          <a:solidFill>
            <a:schemeClr val="accent1"/>
          </a:solidFill>
          <a:ln>
            <a:noFill/>
          </a:ln>
          <a:effectLst/>
        </c:spPr>
        <c:marker>
          <c:symbol val="none"/>
        </c:marker>
      </c:pivotFmt>
    </c:pivotFmts>
    <c:plotArea>
      <c:layout>
        <c:manualLayout>
          <c:layoutTarget val="inner"/>
          <c:xMode val="edge"/>
          <c:yMode val="edge"/>
          <c:x val="3.9831251460059641E-2"/>
          <c:y val="0.18460436937153946"/>
          <c:w val="0.87655752978521662"/>
          <c:h val="0.75421703659527251"/>
        </c:manualLayout>
      </c:layout>
      <c:barChart>
        <c:barDir val="col"/>
        <c:grouping val="stacked"/>
        <c:varyColors val="0"/>
        <c:ser>
          <c:idx val="0"/>
          <c:order val="0"/>
          <c:tx>
            <c:strRef>
              <c:f>Sheet2!$B$3:$B$4</c:f>
              <c:strCache>
                <c:ptCount val="1"/>
                <c:pt idx="0">
                  <c:v>凌冠军</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Sheet2!$B$5:$B$13</c:f>
              <c:numCache>
                <c:formatCode>General</c:formatCode>
                <c:ptCount val="8"/>
                <c:pt idx="3">
                  <c:v>50</c:v>
                </c:pt>
                <c:pt idx="6">
                  <c:v>75</c:v>
                </c:pt>
              </c:numCache>
            </c:numRef>
          </c:val>
        </c:ser>
        <c:ser>
          <c:idx val="1"/>
          <c:order val="1"/>
          <c:tx>
            <c:strRef>
              <c:f>Sheet2!$C$3:$C$4</c:f>
              <c:strCache>
                <c:ptCount val="1"/>
                <c:pt idx="0">
                  <c:v>刘 辉</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Sheet2!$C$5:$C$13</c:f>
              <c:numCache>
                <c:formatCode>General</c:formatCode>
                <c:ptCount val="8"/>
                <c:pt idx="0">
                  <c:v>25</c:v>
                </c:pt>
                <c:pt idx="3">
                  <c:v>75</c:v>
                </c:pt>
                <c:pt idx="5">
                  <c:v>125</c:v>
                </c:pt>
                <c:pt idx="6">
                  <c:v>200</c:v>
                </c:pt>
                <c:pt idx="7">
                  <c:v>175</c:v>
                </c:pt>
              </c:numCache>
            </c:numRef>
          </c:val>
        </c:ser>
        <c:ser>
          <c:idx val="2"/>
          <c:order val="2"/>
          <c:tx>
            <c:strRef>
              <c:f>Sheet2!$D$3:$D$4</c:f>
              <c:strCache>
                <c:ptCount val="1"/>
                <c:pt idx="0">
                  <c:v>唐翠英</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Sheet2!$D$5:$D$13</c:f>
              <c:numCache>
                <c:formatCode>General</c:formatCode>
                <c:ptCount val="8"/>
                <c:pt idx="1">
                  <c:v>50</c:v>
                </c:pt>
                <c:pt idx="4">
                  <c:v>25</c:v>
                </c:pt>
                <c:pt idx="6">
                  <c:v>50</c:v>
                </c:pt>
              </c:numCache>
            </c:numRef>
          </c:val>
        </c:ser>
        <c:ser>
          <c:idx val="3"/>
          <c:order val="3"/>
          <c:tx>
            <c:strRef>
              <c:f>Sheet2!$E$3:$E$4</c:f>
              <c:strCache>
                <c:ptCount val="1"/>
                <c:pt idx="0">
                  <c:v>曾 琴</c:v>
                </c:pt>
              </c:strCache>
            </c:strRef>
          </c:tx>
          <c:spPr>
            <a:solidFill>
              <a:schemeClr val="tx2">
                <a:lumMod val="60000"/>
                <a:lumOff val="4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Sheet2!$E$5:$E$13</c:f>
              <c:numCache>
                <c:formatCode>General</c:formatCode>
                <c:ptCount val="8"/>
                <c:pt idx="0">
                  <c:v>98</c:v>
                </c:pt>
                <c:pt idx="1">
                  <c:v>125</c:v>
                </c:pt>
                <c:pt idx="5">
                  <c:v>100</c:v>
                </c:pt>
                <c:pt idx="6">
                  <c:v>25</c:v>
                </c:pt>
              </c:numCache>
            </c:numRef>
          </c:val>
        </c:ser>
        <c:ser>
          <c:idx val="4"/>
          <c:order val="4"/>
          <c:tx>
            <c:strRef>
              <c:f>Sheet2!$F$3:$F$4</c:f>
              <c:strCache>
                <c:ptCount val="1"/>
                <c:pt idx="0">
                  <c:v>李香玲</c:v>
                </c:pt>
              </c:strCache>
            </c:strRef>
          </c:tx>
          <c:spPr>
            <a:solidFill>
              <a:schemeClr val="accent3">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Sheet2!$F$5:$F$13</c:f>
              <c:numCache>
                <c:formatCode>General</c:formatCode>
                <c:ptCount val="8"/>
                <c:pt idx="1">
                  <c:v>150</c:v>
                </c:pt>
                <c:pt idx="4">
                  <c:v>100</c:v>
                </c:pt>
                <c:pt idx="7">
                  <c:v>25</c:v>
                </c:pt>
              </c:numCache>
            </c:numRef>
          </c:val>
        </c:ser>
        <c:ser>
          <c:idx val="5"/>
          <c:order val="5"/>
          <c:tx>
            <c:strRef>
              <c:f>Sheet2!$G$3:$G$4</c:f>
              <c:strCache>
                <c:ptCount val="1"/>
                <c:pt idx="0">
                  <c:v>瞿卫先</c:v>
                </c:pt>
              </c:strCache>
            </c:strRef>
          </c:tx>
          <c:spPr>
            <a:solidFill>
              <a:schemeClr val="bg2">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Sheet2!$G$5:$G$13</c:f>
              <c:numCache>
                <c:formatCode>General</c:formatCode>
                <c:ptCount val="8"/>
                <c:pt idx="2">
                  <c:v>50</c:v>
                </c:pt>
                <c:pt idx="3">
                  <c:v>300</c:v>
                </c:pt>
                <c:pt idx="5">
                  <c:v>100</c:v>
                </c:pt>
              </c:numCache>
            </c:numRef>
          </c:val>
        </c:ser>
        <c:ser>
          <c:idx val="6"/>
          <c:order val="6"/>
          <c:tx>
            <c:strRef>
              <c:f>Sheet2!$H$3:$H$4</c:f>
              <c:strCache>
                <c:ptCount val="1"/>
                <c:pt idx="0">
                  <c:v>石明英</c:v>
                </c:pt>
              </c:strCache>
            </c:strRef>
          </c:tx>
          <c:spPr>
            <a:solidFill>
              <a:schemeClr val="accent5">
                <a:lumMod val="40000"/>
                <a:lumOff val="6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Sheet2!$A$5:$A$13</c:f>
              <c:strCache>
                <c:ptCount val="8"/>
                <c:pt idx="0">
                  <c:v>wk45</c:v>
                </c:pt>
                <c:pt idx="1">
                  <c:v>wk46</c:v>
                </c:pt>
                <c:pt idx="2">
                  <c:v>wk47</c:v>
                </c:pt>
                <c:pt idx="3">
                  <c:v>wk48</c:v>
                </c:pt>
                <c:pt idx="4">
                  <c:v>wk49</c:v>
                </c:pt>
                <c:pt idx="5">
                  <c:v>wk50</c:v>
                </c:pt>
                <c:pt idx="6">
                  <c:v>wk51</c:v>
                </c:pt>
                <c:pt idx="7">
                  <c:v>wk52</c:v>
                </c:pt>
              </c:strCache>
            </c:strRef>
          </c:cat>
          <c:val>
            <c:numRef>
              <c:f>Sheet2!$H$5:$H$13</c:f>
              <c:numCache>
                <c:formatCode>General</c:formatCode>
                <c:ptCount val="8"/>
                <c:pt idx="4">
                  <c:v>50</c:v>
                </c:pt>
              </c:numCache>
            </c:numRef>
          </c:val>
        </c:ser>
        <c:dLbls>
          <c:dLblPos val="ctr"/>
          <c:showLegendKey val="0"/>
          <c:showVal val="1"/>
          <c:showCatName val="0"/>
          <c:showSerName val="0"/>
          <c:showPercent val="0"/>
          <c:showBubbleSize val="0"/>
        </c:dLbls>
        <c:gapWidth val="150"/>
        <c:overlap val="100"/>
        <c:axId val="1132792544"/>
        <c:axId val="1132793088"/>
      </c:barChart>
      <c:catAx>
        <c:axId val="11327925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32793088"/>
        <c:crosses val="autoZero"/>
        <c:auto val="1"/>
        <c:lblAlgn val="ctr"/>
        <c:lblOffset val="100"/>
        <c:noMultiLvlLbl val="0"/>
      </c:catAx>
      <c:valAx>
        <c:axId val="113279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1327925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drawing1.xml><?xml version="1.0" encoding="utf-8"?>
<c:userShapes xmlns:c="http://schemas.openxmlformats.org/drawingml/2006/chart">
  <cdr:relSizeAnchor xmlns:cdr="http://schemas.openxmlformats.org/drawingml/2006/chartDrawing">
    <cdr:from>
      <cdr:x>0.2911</cdr:x>
      <cdr:y>0.02428</cdr:y>
    </cdr:from>
    <cdr:to>
      <cdr:x>0.63141</cdr:x>
      <cdr:y>0.11921</cdr:y>
    </cdr:to>
    <cdr:sp macro="" textlink="">
      <cdr:nvSpPr>
        <cdr:cNvPr id="2" name="TextBox 1"/>
        <cdr:cNvSpPr txBox="1"/>
      </cdr:nvSpPr>
      <cdr:spPr>
        <a:xfrm xmlns:a="http://schemas.openxmlformats.org/drawingml/2006/main">
          <a:off x="2647950" y="104776"/>
          <a:ext cx="3095625" cy="4095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A</a:t>
          </a:r>
          <a:r>
            <a:rPr 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Shift </a:t>
          </a:r>
          <a:r>
            <a:rPr lang="zh-CN" alt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人</a:t>
          </a:r>
          <a:r>
            <a:rPr lang="zh-CN" altLang="en-US" sz="24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为</a:t>
          </a:r>
          <a:r>
            <a:rPr lang="zh-CN" altLang="en-US" sz="2400" baseline="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报</a:t>
          </a:r>
          <a:r>
            <a:rPr lang="zh-CN" altLang="en-US" sz="2400" baseline="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废统计</a:t>
          </a:r>
          <a:endParaRPr lang="en-US" sz="24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D6ED9F-C4B1-4F70-8DF0-9A9F51587FCD}" type="datetimeFigureOut">
              <a:rPr lang="en-US" smtClean="0"/>
              <a:t>3/14/2016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8816F-4CA0-493F-922C-5DCCC4A29E12}" type="slidenum">
              <a:rPr lang="en-US" smtClean="0"/>
              <a:t>‹#›</a:t>
            </a:fld>
            <a:endParaRPr lang="en-US"/>
          </a:p>
        </p:txBody>
      </p:sp>
    </p:spTree>
    <p:extLst>
      <p:ext uri="{BB962C8B-B14F-4D97-AF65-F5344CB8AC3E}">
        <p14:creationId xmlns:p14="http://schemas.microsoft.com/office/powerpoint/2010/main" val="4128909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BFDB2-26F1-437E-B7BF-A4BF6D0B2FF3}" type="datetimeFigureOut">
              <a:rPr lang="en-US" smtClean="0"/>
              <a:t>3/14/2016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94D41-081D-4CE1-81FF-E9443B622B6E}" type="slidenum">
              <a:rPr lang="en-US" smtClean="0"/>
              <a:t>‹#›</a:t>
            </a:fld>
            <a:endParaRPr lang="en-US" dirty="0"/>
          </a:p>
        </p:txBody>
      </p:sp>
    </p:spTree>
    <p:extLst>
      <p:ext uri="{BB962C8B-B14F-4D97-AF65-F5344CB8AC3E}">
        <p14:creationId xmlns:p14="http://schemas.microsoft.com/office/powerpoint/2010/main" val="176872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 大家好，我是来自生产部的李豪，很荣幸为大家介绍我们小组的改善活动。这次演讲的主题是“</a:t>
            </a:r>
            <a:r>
              <a:rPr lang="en-US" altLang="zh-CN" dirty="0" smtClean="0"/>
              <a:t>Test</a:t>
            </a:r>
            <a:r>
              <a:rPr lang="zh-CN" altLang="en-US" dirty="0" smtClean="0"/>
              <a:t>生产的程序化管理”。</a:t>
            </a:r>
            <a:endParaRPr lang="en-US" altLang="zh-CN" dirty="0" smtClean="0"/>
          </a:p>
          <a:p>
            <a:endParaRPr lang="en-US" altLang="zh-CN" dirty="0" smtClean="0"/>
          </a:p>
          <a:p>
            <a:endParaRPr lang="en-US" altLang="zh-CN" dirty="0" smtClean="0"/>
          </a:p>
          <a:p>
            <a:endParaRPr lang="en-US" altLang="zh-CN" baseline="0"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原因 目的 </a:t>
            </a:r>
            <a:r>
              <a:rPr lang="zh-CN" altLang="en-US" baseline="0" dirty="0" smtClean="0"/>
              <a:t> </a:t>
            </a:r>
            <a:endParaRPr lang="en-US" altLang="zh-CN" baseline="0" dirty="0" smtClean="0"/>
          </a:p>
          <a:p>
            <a:r>
              <a:rPr lang="zh-CN" altLang="en-US" baseline="0" dirty="0" smtClean="0"/>
              <a:t>与人为比较 滞后</a:t>
            </a:r>
            <a:endParaRPr lang="en-US" altLang="zh-CN" baseline="0" dirty="0" smtClean="0"/>
          </a:p>
          <a:p>
            <a:r>
              <a:rPr lang="zh-CN" altLang="en-US" baseline="0" dirty="0" smtClean="0"/>
              <a:t>现状  </a:t>
            </a:r>
            <a:endParaRPr lang="en-US" altLang="zh-CN" baseline="0" dirty="0" smtClean="0"/>
          </a:p>
          <a:p>
            <a:r>
              <a:rPr lang="zh-CN" altLang="en-US" baseline="0" dirty="0" smtClean="0"/>
              <a:t>目的：实时监控，及时反馈</a:t>
            </a:r>
            <a:endParaRPr lang="en-US" altLang="zh-CN" baseline="0" dirty="0" smtClean="0"/>
          </a:p>
          <a:p>
            <a:r>
              <a:rPr lang="zh-CN" altLang="en-US" dirty="0" smtClean="0"/>
              <a:t>是什么东西</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a:t>
            </a:fld>
            <a:endParaRPr lang="en-US" dirty="0"/>
          </a:p>
        </p:txBody>
      </p:sp>
    </p:spTree>
    <p:extLst>
      <p:ext uri="{BB962C8B-B14F-4D97-AF65-F5344CB8AC3E}">
        <p14:creationId xmlns:p14="http://schemas.microsoft.com/office/powerpoint/2010/main" val="4121610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磁头监控系统。</a:t>
            </a:r>
            <a:endParaRPr lang="en-US" altLang="zh-CN" dirty="0" smtClean="0"/>
          </a:p>
          <a:p>
            <a:r>
              <a:rPr lang="zh-CN" altLang="en-US" dirty="0" smtClean="0"/>
              <a:t>大家听过</a:t>
            </a:r>
            <a:r>
              <a:rPr lang="en-US" altLang="zh-CN" dirty="0" smtClean="0"/>
              <a:t>”</a:t>
            </a:r>
            <a:r>
              <a:rPr lang="zh-CN" altLang="en-US" dirty="0" smtClean="0"/>
              <a:t>黑天鹅事件</a:t>
            </a:r>
            <a:r>
              <a:rPr lang="en-US" altLang="zh-CN" dirty="0" smtClean="0"/>
              <a:t>”</a:t>
            </a:r>
            <a:r>
              <a:rPr lang="zh-CN" altLang="en-US" dirty="0" smtClean="0"/>
              <a:t>吗</a:t>
            </a:r>
            <a:r>
              <a:rPr lang="en-US" altLang="zh-CN" dirty="0" smtClean="0"/>
              <a:t>?</a:t>
            </a:r>
            <a:r>
              <a:rPr lang="zh-CN" altLang="en-US" dirty="0" smtClean="0"/>
              <a:t>就是说事情往往会以我们意想不到的方式发生。一件事情发生的概率可能微乎其微，但是它可能发生的时候往往让人猝不及防。</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12</a:t>
            </a:fld>
            <a:endParaRPr lang="en-US" dirty="0"/>
          </a:p>
        </p:txBody>
      </p:sp>
    </p:spTree>
    <p:extLst>
      <p:ext uri="{BB962C8B-B14F-4D97-AF65-F5344CB8AC3E}">
        <p14:creationId xmlns:p14="http://schemas.microsoft.com/office/powerpoint/2010/main" val="328542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Test</a:t>
            </a:r>
            <a:r>
              <a:rPr lang="zh-CN" altLang="en-US" dirty="0" smtClean="0"/>
              <a:t>需要用到的磁头有分</a:t>
            </a:r>
            <a:r>
              <a:rPr lang="en-US" altLang="zh-CN" dirty="0" smtClean="0"/>
              <a:t>Glide</a:t>
            </a:r>
            <a:r>
              <a:rPr lang="zh-CN" altLang="en-US" dirty="0" smtClean="0"/>
              <a:t>磁头，</a:t>
            </a:r>
            <a:r>
              <a:rPr lang="en-US" altLang="zh-CN" dirty="0" smtClean="0"/>
              <a:t>Mag</a:t>
            </a:r>
            <a:r>
              <a:rPr lang="zh-CN" altLang="en-US" dirty="0" smtClean="0"/>
              <a:t>磁头，</a:t>
            </a:r>
            <a:r>
              <a:rPr lang="en-US" altLang="zh-CN" dirty="0" smtClean="0"/>
              <a:t>Burnish</a:t>
            </a:r>
            <a:r>
              <a:rPr lang="zh-CN" altLang="en-US" dirty="0" smtClean="0"/>
              <a:t>磁头，</a:t>
            </a:r>
            <a:r>
              <a:rPr lang="en-US" altLang="zh-CN" dirty="0" smtClean="0"/>
              <a:t>Glide</a:t>
            </a:r>
            <a:r>
              <a:rPr lang="zh-CN" altLang="en-US" dirty="0" smtClean="0"/>
              <a:t>磁头里面分</a:t>
            </a:r>
            <a:r>
              <a:rPr lang="en-US" altLang="zh-CN" dirty="0" smtClean="0"/>
              <a:t>PG4Z</a:t>
            </a:r>
            <a:r>
              <a:rPr lang="zh-CN" altLang="en-US" dirty="0" smtClean="0"/>
              <a:t>和</a:t>
            </a:r>
            <a:r>
              <a:rPr lang="en-US" altLang="zh-CN" dirty="0" err="1" smtClean="0"/>
              <a:t>Ufemto</a:t>
            </a:r>
            <a:r>
              <a:rPr lang="zh-CN" altLang="en-US" dirty="0" smtClean="0"/>
              <a:t>，</a:t>
            </a:r>
            <a:r>
              <a:rPr lang="en-US" altLang="zh-CN" dirty="0" smtClean="0"/>
              <a:t>Mag</a:t>
            </a:r>
            <a:r>
              <a:rPr lang="zh-CN" altLang="en-US" dirty="0" smtClean="0"/>
              <a:t>磁头分</a:t>
            </a:r>
            <a:r>
              <a:rPr lang="en-US" altLang="zh-CN" dirty="0" err="1" smtClean="0"/>
              <a:t>Mako</a:t>
            </a:r>
            <a:r>
              <a:rPr lang="zh-CN" altLang="en-US" dirty="0" smtClean="0"/>
              <a:t>和</a:t>
            </a:r>
            <a:r>
              <a:rPr lang="en-US" altLang="zh-CN" dirty="0" smtClean="0"/>
              <a:t>Python</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这些不仅仅种类繁多，外形相像，每台机器使用的磁头类型又不一样。每天更换上百次的磁头中就可能出现更换的错误，这种错误发生之后往往会</a:t>
            </a:r>
            <a:r>
              <a:rPr lang="en-US" altLang="zh-CN" dirty="0" smtClean="0"/>
              <a:t>hold</a:t>
            </a:r>
            <a:r>
              <a:rPr lang="en-US" altLang="zh-CN" baseline="0" dirty="0" smtClean="0"/>
              <a:t> </a:t>
            </a:r>
            <a:r>
              <a:rPr lang="zh-CN" altLang="en-US" baseline="0" dirty="0" smtClean="0"/>
              <a:t>住很多料</a:t>
            </a:r>
            <a:r>
              <a:rPr lang="zh-CN" altLang="en-US" dirty="0" smtClean="0"/>
              <a:t>。这种极小概率的黑天鹅给我们带来了意料之外的后果。</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13</a:t>
            </a:fld>
            <a:endParaRPr lang="en-US" dirty="0"/>
          </a:p>
        </p:txBody>
      </p:sp>
    </p:spTree>
    <p:extLst>
      <p:ext uri="{BB962C8B-B14F-4D97-AF65-F5344CB8AC3E}">
        <p14:creationId xmlns:p14="http://schemas.microsoft.com/office/powerpoint/2010/main" val="3481045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2014</a:t>
            </a:r>
            <a:r>
              <a:rPr lang="zh-CN" altLang="en-US" dirty="0" smtClean="0"/>
              <a:t>年因为磁头更换错误导致的</a:t>
            </a:r>
            <a:r>
              <a:rPr lang="en-US" altLang="zh-CN" dirty="0" smtClean="0"/>
              <a:t>Hold</a:t>
            </a:r>
            <a:r>
              <a:rPr lang="zh-CN" altLang="en-US" dirty="0" smtClean="0"/>
              <a:t>料达到了</a:t>
            </a:r>
            <a:r>
              <a:rPr lang="en-US" altLang="zh-CN" dirty="0" smtClean="0"/>
              <a:t>24k.</a:t>
            </a:r>
            <a:r>
              <a:rPr lang="zh-CN" altLang="en-US" baseline="0" dirty="0" smtClean="0"/>
              <a:t>   </a:t>
            </a:r>
            <a:endParaRPr lang="en-US" altLang="zh-CN" baseline="0" dirty="0" smtClean="0"/>
          </a:p>
          <a:p>
            <a:r>
              <a:rPr lang="zh-CN" altLang="en-US" baseline="0" dirty="0" smtClean="0"/>
              <a:t>面对如此大的</a:t>
            </a:r>
            <a:r>
              <a:rPr lang="en-US" altLang="zh-CN" baseline="0" dirty="0" smtClean="0"/>
              <a:t>hold</a:t>
            </a:r>
            <a:r>
              <a:rPr lang="zh-CN" altLang="en-US" baseline="0" dirty="0" smtClean="0"/>
              <a:t>料数量，我们希望这个问题实现改善。</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14</a:t>
            </a:fld>
            <a:endParaRPr lang="en-US" dirty="0"/>
          </a:p>
        </p:txBody>
      </p:sp>
    </p:spTree>
    <p:extLst>
      <p:ext uri="{BB962C8B-B14F-4D97-AF65-F5344CB8AC3E}">
        <p14:creationId xmlns:p14="http://schemas.microsoft.com/office/powerpoint/2010/main" val="253435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通过利用</a:t>
            </a:r>
            <a:r>
              <a:rPr lang="en-US" altLang="zh-CN" dirty="0" smtClean="0"/>
              <a:t>SAS</a:t>
            </a:r>
            <a:r>
              <a:rPr lang="zh-CN" altLang="en-US" dirty="0" smtClean="0"/>
              <a:t>语言优秀的数据分析功能和我们生产线上的努力，我们建立了对磁头的程序监控。</a:t>
            </a:r>
            <a:endParaRPr lang="en-US" altLang="zh-CN" dirty="0" smtClean="0"/>
          </a:p>
          <a:p>
            <a:endParaRPr lang="en-US" altLang="zh-CN" dirty="0" smtClean="0"/>
          </a:p>
          <a:p>
            <a:r>
              <a:rPr lang="zh-CN" altLang="en-US" dirty="0" smtClean="0"/>
              <a:t>我们首先需要对磁头</a:t>
            </a:r>
            <a:r>
              <a:rPr lang="en-US" altLang="zh-CN" dirty="0" smtClean="0"/>
              <a:t>ID</a:t>
            </a:r>
            <a:r>
              <a:rPr lang="zh-CN" altLang="en-US" dirty="0" smtClean="0"/>
              <a:t>进行编码，好让程序可以辩认出不同磁头的类型，为此我们培训员工按照规定登记磁头编号；</a:t>
            </a:r>
            <a:endParaRPr lang="en-US" altLang="zh-CN" dirty="0" smtClean="0"/>
          </a:p>
          <a:p>
            <a:r>
              <a:rPr lang="zh-CN" altLang="en-US" dirty="0" smtClean="0"/>
              <a:t>与此同时我们建立了每台机器对应安装磁头的对照表。</a:t>
            </a:r>
            <a:endParaRPr lang="en-US" altLang="zh-CN" dirty="0" smtClean="0"/>
          </a:p>
          <a:p>
            <a:r>
              <a:rPr lang="zh-CN" altLang="en-US" dirty="0" smtClean="0"/>
              <a:t>接着编写代码，对程序对两者进行关联。</a:t>
            </a:r>
            <a:endParaRPr lang="en-US" altLang="zh-CN"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15</a:t>
            </a:fld>
            <a:endParaRPr lang="en-US" dirty="0"/>
          </a:p>
        </p:txBody>
      </p:sp>
    </p:spTree>
    <p:extLst>
      <p:ext uri="{BB962C8B-B14F-4D97-AF65-F5344CB8AC3E}">
        <p14:creationId xmlns:p14="http://schemas.microsoft.com/office/powerpoint/2010/main" val="1216143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利用数据库我们可以做些什么呢？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首先，我们在输入端需要定义一些规则，以便在后面可以分辨出不同的磁头类型。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为此，我们用磁头类型的首字母进行区分不同的磁头类型。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员工在输入编号的时候，会利用磁头类型</a:t>
            </a:r>
            <a:r>
              <a:rPr lang="en-US" altLang="zh-CN" dirty="0" smtClean="0"/>
              <a:t>+</a:t>
            </a:r>
            <a:r>
              <a:rPr lang="zh-CN" altLang="en-US" dirty="0" smtClean="0"/>
              <a:t>磁头编号的形式输入</a:t>
            </a:r>
            <a:r>
              <a:rPr lang="en-US" altLang="zh-CN" dirty="0" smtClean="0"/>
              <a:t>ECS</a:t>
            </a:r>
            <a:r>
              <a:rPr lang="zh-CN" altLang="en-US" dirty="0" smtClean="0"/>
              <a:t>系统。</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以</a:t>
            </a:r>
            <a:r>
              <a:rPr lang="en-US" altLang="zh-CN" dirty="0" err="1" smtClean="0"/>
              <a:t>Ufemto</a:t>
            </a:r>
            <a:r>
              <a:rPr lang="zh-CN" altLang="en-US" dirty="0" smtClean="0"/>
              <a:t>为例，输入的时候磁头类型是</a:t>
            </a:r>
            <a:r>
              <a:rPr lang="en-US" altLang="zh-CN" dirty="0" smtClean="0"/>
              <a:t>U,</a:t>
            </a:r>
            <a:r>
              <a:rPr lang="zh-CN" altLang="en-US" dirty="0" smtClean="0"/>
              <a:t>编号是磁头上面的号码，将它们组合之后输入系统。</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16</a:t>
            </a:fld>
            <a:endParaRPr lang="en-US" dirty="0"/>
          </a:p>
        </p:txBody>
      </p:sp>
    </p:spTree>
    <p:extLst>
      <p:ext uri="{BB962C8B-B14F-4D97-AF65-F5344CB8AC3E}">
        <p14:creationId xmlns:p14="http://schemas.microsoft.com/office/powerpoint/2010/main" val="218382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每当操作员更换磁头输入编号之后，程序就会验证磁头是否更换正确。发现不匹配会发出邮件警告通知生产现场，显示出目前安装的磁头与应该安装磁头的差异，让生产人员与磁头组人员会在现场对磁头进行确认。</a:t>
            </a:r>
            <a:endParaRPr lang="en-US" altLang="zh-CN" dirty="0" smtClean="0"/>
          </a:p>
          <a:p>
            <a:r>
              <a:rPr lang="zh-CN" altLang="en-US" dirty="0" smtClean="0"/>
              <a:t>通过使用程序去监管磁头更换情况，增加了系统监控的环节。这样就可以及时发现错误，大大加强了监控的效果。</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19</a:t>
            </a:fld>
            <a:endParaRPr lang="en-US" dirty="0"/>
          </a:p>
        </p:txBody>
      </p:sp>
    </p:spTree>
    <p:extLst>
      <p:ext uri="{BB962C8B-B14F-4D97-AF65-F5344CB8AC3E}">
        <p14:creationId xmlns:p14="http://schemas.microsoft.com/office/powerpoint/2010/main" val="305112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经过改善，建立的磁头监控系统使得每半年的磁头换错频率从</a:t>
            </a:r>
            <a:r>
              <a:rPr lang="en-US" altLang="zh-CN" dirty="0" smtClean="0"/>
              <a:t>22</a:t>
            </a:r>
            <a:r>
              <a:rPr lang="zh-CN" altLang="en-US" dirty="0" smtClean="0"/>
              <a:t>次减少到</a:t>
            </a:r>
            <a:r>
              <a:rPr lang="en-US" altLang="zh-CN" dirty="0" smtClean="0"/>
              <a:t>9</a:t>
            </a:r>
            <a:r>
              <a:rPr lang="zh-CN" altLang="en-US" dirty="0" smtClean="0"/>
              <a:t>次，</a:t>
            </a:r>
            <a:r>
              <a:rPr lang="en-US" altLang="zh-CN" dirty="0" smtClean="0"/>
              <a:t>hold</a:t>
            </a:r>
            <a:r>
              <a:rPr lang="zh-CN" altLang="en-US" dirty="0" smtClean="0"/>
              <a:t>料的数量从之前的</a:t>
            </a:r>
            <a:r>
              <a:rPr lang="en-US" altLang="zh-CN" dirty="0" smtClean="0"/>
              <a:t>10.5k</a:t>
            </a:r>
            <a:r>
              <a:rPr lang="zh-CN" altLang="en-US" dirty="0" smtClean="0"/>
              <a:t>下降到了</a:t>
            </a:r>
            <a:r>
              <a:rPr lang="en-US" altLang="zh-CN" dirty="0" smtClean="0"/>
              <a:t>2.28k.</a:t>
            </a: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20</a:t>
            </a:fld>
            <a:endParaRPr lang="en-US" dirty="0"/>
          </a:p>
        </p:txBody>
      </p:sp>
    </p:spTree>
    <p:extLst>
      <p:ext uri="{BB962C8B-B14F-4D97-AF65-F5344CB8AC3E}">
        <p14:creationId xmlns:p14="http://schemas.microsoft.com/office/powerpoint/2010/main" val="4124147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这方面的改善在于目标的可视化。</a:t>
            </a:r>
            <a:r>
              <a:rPr lang="zh-CN" altLang="en-US" sz="1200" b="0" i="0" kern="1200" dirty="0" smtClean="0">
                <a:solidFill>
                  <a:schemeClr val="tx1"/>
                </a:solidFill>
                <a:effectLst/>
                <a:latin typeface="+mn-lt"/>
                <a:ea typeface="+mn-ea"/>
                <a:cs typeface="+mn-cs"/>
              </a:rPr>
              <a:t>使用程序对数据进行可视化，可以快速抓住要点信息。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库中有大量的原始数据，但是这些原始信息对我们往往没什么用，因为从这里根本看不出有什么规律，对我们的监管并没有什么作用。通过对原始数据进行加工处理，从这些零散的数据中找出我们想要关注的点。</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22</a:t>
            </a:fld>
            <a:endParaRPr lang="en-US" dirty="0"/>
          </a:p>
        </p:txBody>
      </p:sp>
    </p:spTree>
    <p:extLst>
      <p:ext uri="{BB962C8B-B14F-4D97-AF65-F5344CB8AC3E}">
        <p14:creationId xmlns:p14="http://schemas.microsoft.com/office/powerpoint/2010/main" val="290750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在报废方面，我们使用程序编写出每周报废情况的直方图，利用目视化管理的方式对报废情况进行持续的监控。目视化管理的优点之一就是将目标，当前状况清晰地展现出来。</a:t>
            </a:r>
            <a:endParaRPr lang="en-US" altLang="zh-CN" dirty="0" smtClean="0"/>
          </a:p>
          <a:p>
            <a:endParaRPr lang="en-US" altLang="zh-CN" dirty="0" smtClean="0"/>
          </a:p>
          <a:p>
            <a:r>
              <a:rPr lang="zh-CN" altLang="en-US" dirty="0" smtClean="0"/>
              <a:t>之前需要有专门的人在固定时间收集，汇总数据。经过改善之后，我们建立了对报废情况的系统性管理。除去了人工操作，还可以及时地看到统计结果。</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24</a:t>
            </a:fld>
            <a:endParaRPr lang="en-US" dirty="0"/>
          </a:p>
        </p:txBody>
      </p:sp>
    </p:spTree>
    <p:extLst>
      <p:ext uri="{BB962C8B-B14F-4D97-AF65-F5344CB8AC3E}">
        <p14:creationId xmlns:p14="http://schemas.microsoft.com/office/powerpoint/2010/main" val="3923580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此外，还可以统计每个班次的报废情况。对于经常有操作失误的员工，组长会进行面对面的培训。</a:t>
            </a:r>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25</a:t>
            </a:fld>
            <a:endParaRPr lang="en-US" dirty="0"/>
          </a:p>
        </p:txBody>
      </p:sp>
    </p:spTree>
    <p:extLst>
      <p:ext uri="{BB962C8B-B14F-4D97-AF65-F5344CB8AC3E}">
        <p14:creationId xmlns:p14="http://schemas.microsoft.com/office/powerpoint/2010/main" val="407141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程序化管理，就是利用自动化的程序代替人为的操作，而且具有及时性，报警功能的种种优点。</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比如说从</a:t>
            </a:r>
            <a:r>
              <a:rPr lang="en-US" altLang="zh-CN" baseline="0" dirty="0" err="1" smtClean="0"/>
              <a:t>scaner</a:t>
            </a:r>
            <a:r>
              <a:rPr lang="zh-CN" altLang="en-US" baseline="0" dirty="0" smtClean="0"/>
              <a:t>读取</a:t>
            </a:r>
            <a:r>
              <a:rPr lang="en-US" altLang="zh-CN" baseline="0" dirty="0" smtClean="0"/>
              <a:t>cassette</a:t>
            </a:r>
            <a:r>
              <a:rPr lang="zh-CN" altLang="en-US" baseline="0" dirty="0" smtClean="0"/>
              <a:t>号判断进入哪台机器，到每盒物料的</a:t>
            </a:r>
            <a:r>
              <a:rPr lang="en-US" altLang="zh-CN" baseline="0" dirty="0" smtClean="0"/>
              <a:t>delay time</a:t>
            </a:r>
            <a:r>
              <a:rPr lang="zh-CN" altLang="en-US" baseline="0" dirty="0" smtClean="0"/>
              <a:t>控制，程序化管理覆盖到了我们公司运营中的方方面面。</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zh-CN" altLang="en-US" baseline="0" dirty="0" smtClean="0"/>
              <a:t>现在我们已经进入了“大数据时代”，从预测大型病毒的传播，到分析顾客的购物行为，大数据已经影响到我们环境中的方方面面。</a:t>
            </a:r>
            <a:endParaRPr lang="en-US" altLang="zh-CN" baseline="0" dirty="0" smtClean="0"/>
          </a:p>
          <a:p>
            <a:r>
              <a:rPr lang="en-US" altLang="zh-CN" baseline="0" dirty="0" smtClean="0"/>
              <a:t>    </a:t>
            </a:r>
            <a:r>
              <a:rPr lang="zh-CN" altLang="en-US" baseline="0" dirty="0" smtClean="0"/>
              <a:t>我们公司在用数据量化生产现场的方面做的是比较全面的。每一盒物料的每一个动作，每一个测试结果都被转化成了可量化的数据。</a:t>
            </a:r>
            <a:endParaRPr lang="en-US" altLang="zh-CN" baseline="0" dirty="0" smtClean="0"/>
          </a:p>
          <a:p>
            <a:r>
              <a:rPr lang="en-US" altLang="zh-CN" baseline="0" dirty="0" smtClean="0"/>
              <a:t>    </a:t>
            </a:r>
            <a:r>
              <a:rPr lang="zh-CN" altLang="en-US" baseline="0" dirty="0" smtClean="0"/>
              <a:t>数据库里每天都有上亿的数据量产生，对这些数据的分析让可以围绕碟片的方方面面进行监控，改进。</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a:t>
            </a:fld>
            <a:endParaRPr lang="en-US" dirty="0"/>
          </a:p>
        </p:txBody>
      </p:sp>
    </p:spTree>
    <p:extLst>
      <p:ext uri="{BB962C8B-B14F-4D97-AF65-F5344CB8AC3E}">
        <p14:creationId xmlns:p14="http://schemas.microsoft.com/office/powerpoint/2010/main" val="324916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另外一个可视化的方向是对</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机器测试结果的跟踪。</a:t>
            </a:r>
            <a:r>
              <a:rPr lang="en-US" altLang="zh-CN" sz="1200" kern="1200" dirty="0" smtClean="0">
                <a:solidFill>
                  <a:schemeClr val="tx1"/>
                </a:solidFill>
                <a:effectLst/>
                <a:latin typeface="+mn-lt"/>
                <a:ea typeface="+mn-ea"/>
                <a:cs typeface="+mn-cs"/>
              </a:rPr>
              <a:t>QA,</a:t>
            </a:r>
            <a:r>
              <a:rPr lang="zh-CN" altLang="en-US" sz="1200" kern="1200" dirty="0" smtClean="0">
                <a:solidFill>
                  <a:schemeClr val="tx1"/>
                </a:solidFill>
                <a:effectLst/>
                <a:latin typeface="+mn-lt"/>
                <a:ea typeface="+mn-ea"/>
                <a:cs typeface="+mn-cs"/>
              </a:rPr>
              <a:t>工程部已经建立一套对</a:t>
            </a:r>
            <a:r>
              <a:rPr lang="en-US" altLang="zh-CN" sz="1200" kern="1200" dirty="0" smtClean="0">
                <a:solidFill>
                  <a:schemeClr val="tx1"/>
                </a:solidFill>
                <a:effectLst/>
                <a:latin typeface="+mn-lt"/>
                <a:ea typeface="+mn-ea"/>
                <a:cs typeface="+mn-cs"/>
              </a:rPr>
              <a:t>Mag</a:t>
            </a:r>
            <a:r>
              <a:rPr lang="zh-CN" altLang="en-US" sz="1200" kern="1200" dirty="0" smtClean="0">
                <a:solidFill>
                  <a:schemeClr val="tx1"/>
                </a:solidFill>
                <a:effectLst/>
                <a:latin typeface="+mn-lt"/>
                <a:ea typeface="+mn-ea"/>
                <a:cs typeface="+mn-cs"/>
              </a:rPr>
              <a:t>参数监控的系统，有图，有参数，可以详细地进行分析。</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但是生产部需要更加清晰简洁的结果，也就是正常还是不正常。</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27</a:t>
            </a:fld>
            <a:endParaRPr lang="en-US" dirty="0"/>
          </a:p>
        </p:txBody>
      </p:sp>
    </p:spTree>
    <p:extLst>
      <p:ext uri="{BB962C8B-B14F-4D97-AF65-F5344CB8AC3E}">
        <p14:creationId xmlns:p14="http://schemas.microsoft.com/office/powerpoint/2010/main" val="180304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上面每一列列出了每种机器每个参数的测试结果。绿色代表机器正常，黄色代表了超出标准线但是没有超出控制线，红色代表超出了控制线。假如发现了其中一个参数有问题，我们的操作人员会及时停下机器，让工艺技术员进行检查分析，直到被确认机器正常才会开机。</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1200" kern="1200" dirty="0" smtClean="0">
                <a:solidFill>
                  <a:schemeClr val="tx1"/>
                </a:solidFill>
                <a:effectLst/>
                <a:latin typeface="+mn-lt"/>
                <a:ea typeface="+mn-ea"/>
                <a:cs typeface="+mn-cs"/>
              </a:rPr>
              <a:t>High Resolution Mag Testing  table enables  you to check all the testing parameters  in one table.</a:t>
            </a:r>
          </a:p>
          <a:p>
            <a:r>
              <a:rPr lang="en-US" sz="1200" kern="1200" dirty="0" smtClean="0">
                <a:solidFill>
                  <a:schemeClr val="tx1"/>
                </a:solidFill>
                <a:effectLst/>
                <a:latin typeface="+mn-lt"/>
                <a:ea typeface="+mn-ea"/>
                <a:cs typeface="+mn-cs"/>
              </a:rPr>
              <a:t>If there is any parameter out of the control standard or warning standard ,the green button will correspondingly turn red or orange, then we can take some actions to the machine. These signals can be easily monitor without checking endless monitor charts all the time.  Furthermore ,by using the hyperlinks, you can jump to the specific chart you want to check, which provides huge convenience  to analyze details . </a:t>
            </a: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28</a:t>
            </a:fld>
            <a:endParaRPr lang="en-US" dirty="0"/>
          </a:p>
        </p:txBody>
      </p:sp>
    </p:spTree>
    <p:extLst>
      <p:ext uri="{BB962C8B-B14F-4D97-AF65-F5344CB8AC3E}">
        <p14:creationId xmlns:p14="http://schemas.microsoft.com/office/powerpoint/2010/main" val="905612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smtClean="0"/>
              <a:t>利用公司现有的数据资源开发监控系统。这仍然是一块可以挖掘的资源。</a:t>
            </a:r>
            <a:endParaRPr lang="en-US" altLang="zh-CN" dirty="0" smtClean="0"/>
          </a:p>
          <a:p>
            <a:pPr marL="0" indent="0">
              <a:buNone/>
            </a:pPr>
            <a:r>
              <a:rPr lang="zh-CN" altLang="en-US" dirty="0" smtClean="0"/>
              <a:t>工程部利用监控数据监控工艺参数，而我们生产部可以利用这些数据监控流程。</a:t>
            </a:r>
            <a:endParaRPr lang="en-US" altLang="zh-CN" dirty="0" smtClean="0"/>
          </a:p>
          <a:p>
            <a:pPr marL="0" indent="0">
              <a:buNone/>
            </a:pPr>
            <a:r>
              <a:rPr lang="zh-CN" altLang="en-US" dirty="0" smtClean="0"/>
              <a:t>取代手动的过程。解放出来的时间可以让人们去关注更有价值的东西。我认为这就是计算机作为一个工具具有的意义。</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30</a:t>
            </a:fld>
            <a:endParaRPr lang="en-US" dirty="0"/>
          </a:p>
        </p:txBody>
      </p:sp>
    </p:spTree>
    <p:extLst>
      <p:ext uri="{BB962C8B-B14F-4D97-AF65-F5344CB8AC3E}">
        <p14:creationId xmlns:p14="http://schemas.microsoft.com/office/powerpoint/2010/main" val="1006724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tLang="en-US" dirty="0" smtClean="0">
                <a:latin typeface="新宋体" panose="02010609030101010101" pitchFamily="49" charset="-122"/>
                <a:ea typeface="新宋体" panose="02010609030101010101" pitchFamily="49" charset="-122"/>
              </a:rPr>
              <a:t>既然都是从</a:t>
            </a:r>
            <a:r>
              <a:rPr lang="en-US" altLang="zh-CN" dirty="0" smtClean="0">
                <a:latin typeface="新宋体" panose="02010609030101010101" pitchFamily="49" charset="-122"/>
                <a:ea typeface="新宋体" panose="02010609030101010101" pitchFamily="49" charset="-122"/>
              </a:rPr>
              <a:t>QMF</a:t>
            </a:r>
            <a:r>
              <a:rPr lang="zh-CN" altLang="en-US" dirty="0" smtClean="0">
                <a:latin typeface="新宋体" panose="02010609030101010101" pitchFamily="49" charset="-122"/>
                <a:ea typeface="新宋体" panose="02010609030101010101" pitchFamily="49" charset="-122"/>
              </a:rPr>
              <a:t>上面取得数据再加工，发布。那么就存在可以取代的地方。</a:t>
            </a:r>
            <a:endParaRPr lang="en-US" altLang="zh-CN" dirty="0" smtClean="0">
              <a:latin typeface="新宋体" panose="02010609030101010101" pitchFamily="49" charset="-122"/>
              <a:ea typeface="新宋体" panose="02010609030101010101" pitchFamily="49" charset="-122"/>
            </a:endParaRPr>
          </a:p>
          <a:p>
            <a:pPr marL="0" indent="0">
              <a:buNone/>
            </a:pPr>
            <a:r>
              <a:rPr lang="en-US" altLang="zh-CN" dirty="0" smtClean="0">
                <a:latin typeface="新宋体" panose="02010609030101010101" pitchFamily="49" charset="-122"/>
                <a:ea typeface="新宋体" panose="02010609030101010101" pitchFamily="49" charset="-122"/>
              </a:rPr>
              <a:t>To be continue</a:t>
            </a: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31</a:t>
            </a:fld>
            <a:endParaRPr lang="en-US" dirty="0"/>
          </a:p>
        </p:txBody>
      </p:sp>
    </p:spTree>
    <p:extLst>
      <p:ext uri="{BB962C8B-B14F-4D97-AF65-F5344CB8AC3E}">
        <p14:creationId xmlns:p14="http://schemas.microsoft.com/office/powerpoint/2010/main" val="2275226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aseline="0" dirty="0" smtClean="0"/>
              <a:t>反观我们的现状，我们发现</a:t>
            </a:r>
            <a:endParaRPr lang="en-US" altLang="zh-CN" baseline="0" dirty="0" smtClean="0"/>
          </a:p>
          <a:p>
            <a:r>
              <a:rPr lang="en-US" altLang="zh-CN" baseline="0" dirty="0" smtClean="0"/>
              <a:t> </a:t>
            </a:r>
          </a:p>
          <a:p>
            <a:r>
              <a:rPr lang="zh-CN" altLang="en-US" baseline="0" dirty="0" smtClean="0"/>
              <a:t>    工程部在对采集的数据进行工程分析改进一直做得很好。但是生产部在利用数据库的数据对生产流程方面的监控，却仍然有大量数据没有被开发</a:t>
            </a:r>
            <a:r>
              <a:rPr lang="en-US" altLang="zh-CN" baseline="0" dirty="0" smtClean="0"/>
              <a:t>.</a:t>
            </a:r>
          </a:p>
          <a:p>
            <a:endParaRPr lang="en-US" altLang="zh-CN" baseline="0" dirty="0" smtClean="0"/>
          </a:p>
          <a:p>
            <a:r>
              <a:rPr lang="zh-CN" altLang="en-US" baseline="0" dirty="0" smtClean="0"/>
              <a:t>    此外，我们仍然有很多停留在人工操作的阶段。这些人为监控不仅仅意味着有大量的工作量，对出现问题的时候的可追溯性和信息的反馈往往会滞后。</a:t>
            </a:r>
            <a:endParaRPr lang="en-US" altLang="zh-CN" baseline="0" dirty="0" smtClean="0"/>
          </a:p>
          <a:p>
            <a:endParaRPr lang="en-US" altLang="zh-CN" baseline="0" dirty="0" smtClean="0"/>
          </a:p>
          <a:p>
            <a:r>
              <a:rPr lang="en-US" altLang="zh-CN" baseline="0" dirty="0" smtClean="0"/>
              <a:t>   </a:t>
            </a:r>
            <a:r>
              <a:rPr lang="zh-CN" altLang="en-US" baseline="0" dirty="0" smtClean="0"/>
              <a:t>我们希望也能够利用公司的数据资源对我们的生产流程做一些程序化的监管。通过对生产流程进行程序化的管理，可以对生产现场的监控，及时反馈以及数据可视化做进一步的改进。</a:t>
            </a:r>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3</a:t>
            </a:fld>
            <a:endParaRPr lang="en-US" dirty="0"/>
          </a:p>
        </p:txBody>
      </p:sp>
    </p:spTree>
    <p:extLst>
      <p:ext uri="{BB962C8B-B14F-4D97-AF65-F5344CB8AC3E}">
        <p14:creationId xmlns:p14="http://schemas.microsoft.com/office/powerpoint/2010/main" val="250233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 </a:t>
            </a:r>
            <a:r>
              <a:rPr lang="zh-CN" altLang="en-US" baseline="0" dirty="0" smtClean="0"/>
              <a:t>对此，我们成立了改善小组，分析了我们目前生产流程中哪些可以利用系统实现监管。</a:t>
            </a:r>
            <a:r>
              <a:rPr lang="zh-CN" altLang="en-US" dirty="0" smtClean="0"/>
              <a:t>这些是我们的小组成员。</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4</a:t>
            </a:fld>
            <a:endParaRPr lang="en-US" dirty="0"/>
          </a:p>
        </p:txBody>
      </p:sp>
    </p:spTree>
    <p:extLst>
      <p:ext uri="{BB962C8B-B14F-4D97-AF65-F5344CB8AC3E}">
        <p14:creationId xmlns:p14="http://schemas.microsoft.com/office/powerpoint/2010/main" val="261609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建立对</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物料的系统监控流程</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是一批保证优先生产的物料，</a:t>
            </a:r>
            <a:r>
              <a:rPr lang="zh-CN" altLang="en-US" sz="1200" kern="1200" dirty="0" smtClean="0">
                <a:solidFill>
                  <a:schemeClr val="tx1"/>
                </a:solidFill>
                <a:latin typeface="+mn-lt"/>
                <a:ea typeface="+mn-ea"/>
                <a:cs typeface="+mn-cs"/>
              </a:rPr>
              <a:t>及时对这些小批量物料性能的监控对于保证后续的大规模生产必不可少。</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Send Ahead</a:t>
            </a:r>
            <a:r>
              <a:rPr lang="zh-CN" altLang="en-US" sz="1200" kern="1200" dirty="0" smtClean="0">
                <a:solidFill>
                  <a:schemeClr val="tx1"/>
                </a:solidFill>
                <a:effectLst/>
                <a:latin typeface="+mn-lt"/>
                <a:ea typeface="+mn-ea"/>
                <a:cs typeface="+mn-cs"/>
              </a:rPr>
              <a:t>物料中，</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物料是专门监控读写性能的物料，在做完</a:t>
            </a:r>
            <a:r>
              <a:rPr lang="en-US" altLang="zh-CN" sz="1200" kern="1200" dirty="0" smtClean="0">
                <a:solidFill>
                  <a:schemeClr val="tx1"/>
                </a:solidFill>
                <a:effectLst/>
                <a:latin typeface="+mn-lt"/>
                <a:ea typeface="+mn-ea"/>
                <a:cs typeface="+mn-cs"/>
              </a:rPr>
              <a:t>Test</a:t>
            </a:r>
            <a:r>
              <a:rPr lang="zh-CN" altLang="en-US" sz="1200" kern="1200" dirty="0" smtClean="0">
                <a:solidFill>
                  <a:schemeClr val="tx1"/>
                </a:solidFill>
                <a:effectLst/>
                <a:latin typeface="+mn-lt"/>
                <a:ea typeface="+mn-ea"/>
                <a:cs typeface="+mn-cs"/>
              </a:rPr>
              <a:t>之后会送到实验室进行分析。对于工程部来说，关注的是测试的结果。而对于生产部来说，物料当前在哪里，什么状态，做了多久，有没有送到，有没有在控制时间的范围内，这些是对我们生产部有监控意义的数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en-US" dirty="0" err="1"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Guzik</a:t>
            </a:r>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作用是什么</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监控的意义</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之前的流程（还不是在同一个数据库），之前流程的弊端，</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现在的流程，优点（自动发送邮件出来）</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找剑鑫</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r>
              <a:rPr lang="zh-CN" altLang="en-US"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效益</a:t>
            </a:r>
            <a:endParaRPr lang="en-US" altLang="zh-CN"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endParaRPr lang="en-US" altLang="zh-CN" sz="1200" b="1"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碟片除了需要测量</a:t>
            </a:r>
            <a:r>
              <a:rPr lang="en-US" sz="1200" b="1" kern="1200" dirty="0" smtClean="0">
                <a:solidFill>
                  <a:schemeClr val="tx1"/>
                </a:solidFill>
                <a:effectLst/>
                <a:latin typeface="+mn-lt"/>
                <a:ea typeface="+mn-ea"/>
                <a:cs typeface="+mn-cs"/>
              </a:rPr>
              <a:t>PK</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NKC</a:t>
            </a:r>
            <a:r>
              <a:rPr lang="zh-CN" altLang="en-US" sz="1200" b="1"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XRF</a:t>
            </a:r>
            <a:r>
              <a:rPr lang="zh-CN" altLang="en-US" sz="1200" b="1" kern="1200" dirty="0" smtClean="0">
                <a:solidFill>
                  <a:schemeClr val="tx1"/>
                </a:solidFill>
                <a:effectLst/>
                <a:latin typeface="+mn-lt"/>
                <a:ea typeface="+mn-ea"/>
                <a:cs typeface="+mn-cs"/>
              </a:rPr>
              <a:t>等数据，还需要检测很多其他数据，由于有些数据需要做完其他工序才能测量出来，所以我们会按一定频率随机选择一些物料发送</a:t>
            </a:r>
            <a:r>
              <a:rPr lang="en-US" sz="1200" b="1" kern="1200" dirty="0" smtClean="0">
                <a:solidFill>
                  <a:schemeClr val="tx1"/>
                </a:solidFill>
                <a:effectLst/>
                <a:latin typeface="+mn-lt"/>
                <a:ea typeface="+mn-ea"/>
                <a:cs typeface="+mn-cs"/>
              </a:rPr>
              <a:t>S/A</a:t>
            </a:r>
            <a:endParaRPr lang="en-US" sz="1200" kern="1200" dirty="0" smtClean="0">
              <a:solidFill>
                <a:schemeClr val="tx1"/>
              </a:solidFill>
              <a:effectLst/>
              <a:latin typeface="+mn-lt"/>
              <a:ea typeface="+mn-ea"/>
              <a:cs typeface="+mn-cs"/>
            </a:endParaRPr>
          </a:p>
          <a:p>
            <a:r>
              <a:rPr lang="en-US" sz="1200" dirty="0" smtClean="0">
                <a:effectLst/>
              </a:rPr>
              <a:t>2.1  S/A</a:t>
            </a:r>
            <a:r>
              <a:rPr lang="zh-CN" altLang="en-US" sz="1200" kern="1200" dirty="0" smtClean="0">
                <a:solidFill>
                  <a:schemeClr val="tx1"/>
                </a:solidFill>
                <a:effectLst/>
                <a:latin typeface="+mn-lt"/>
                <a:ea typeface="+mn-ea"/>
                <a:cs typeface="+mn-cs"/>
              </a:rPr>
              <a:t>（</a:t>
            </a:r>
            <a:r>
              <a:rPr lang="en-US" sz="1200" dirty="0" smtClean="0">
                <a:effectLst/>
              </a:rPr>
              <a:t>send ahead</a:t>
            </a:r>
            <a:r>
              <a:rPr lang="zh-CN" altLang="en-US" sz="1200" kern="1200" dirty="0" smtClean="0">
                <a:solidFill>
                  <a:schemeClr val="tx1"/>
                </a:solidFill>
                <a:effectLst/>
                <a:latin typeface="+mn-lt"/>
                <a:ea typeface="+mn-ea"/>
                <a:cs typeface="+mn-cs"/>
              </a:rPr>
              <a:t>缩写）：预先发送</a:t>
            </a:r>
            <a:r>
              <a:rPr lang="en-US" dirty="0" smtClean="0">
                <a:effectLst/>
              </a:rPr>
              <a:t> </a:t>
            </a:r>
            <a:r>
              <a:rPr lang="en-US" sz="1200" kern="1200" dirty="0" smtClean="0">
                <a:solidFill>
                  <a:schemeClr val="tx1"/>
                </a:solidFill>
                <a:effectLst/>
                <a:latin typeface="+mn-lt"/>
                <a:ea typeface="+mn-ea"/>
                <a:cs typeface="+mn-cs"/>
              </a:rPr>
              <a:t>2.2  S/A</a:t>
            </a:r>
            <a:r>
              <a:rPr lang="zh-CN" altLang="en-US" sz="1200" kern="1200" dirty="0" smtClean="0">
                <a:solidFill>
                  <a:schemeClr val="tx1"/>
                </a:solidFill>
                <a:effectLst/>
                <a:latin typeface="+mn-lt"/>
                <a:ea typeface="+mn-ea"/>
                <a:cs typeface="+mn-cs"/>
              </a:rPr>
              <a:t>类型：</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Corrosion</a:t>
            </a:r>
            <a:r>
              <a:rPr lang="zh-CN" altLang="en-US" sz="1200" kern="1200" dirty="0" smtClean="0">
                <a:solidFill>
                  <a:schemeClr val="tx1"/>
                </a:solidFill>
                <a:effectLst/>
                <a:latin typeface="+mn-lt"/>
                <a:ea typeface="+mn-ea"/>
                <a:cs typeface="+mn-cs"/>
              </a:rPr>
              <a:t>（抗腐蚀性） 、</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Guzik</a:t>
            </a:r>
            <a:r>
              <a:rPr lang="zh-CN" altLang="en-US" sz="1200" kern="1200" dirty="0" smtClean="0">
                <a:solidFill>
                  <a:schemeClr val="tx1"/>
                </a:solidFill>
                <a:effectLst/>
                <a:latin typeface="+mn-lt"/>
                <a:ea typeface="+mn-ea"/>
                <a:cs typeface="+mn-cs"/>
              </a:rPr>
              <a:t>（读写能力）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CV(carbon void)</a:t>
            </a:r>
            <a:r>
              <a:rPr lang="zh-CN" altLang="en-US" sz="1200" kern="1200" dirty="0" smtClean="0">
                <a:solidFill>
                  <a:schemeClr val="tx1"/>
                </a:solidFill>
                <a:effectLst/>
                <a:latin typeface="+mn-lt"/>
                <a:ea typeface="+mn-ea"/>
                <a:cs typeface="+mn-cs"/>
              </a:rPr>
              <a:t>（碳层缺陷） </a:t>
            </a:r>
            <a:r>
              <a:rPr lang="en-US" sz="1200" kern="1200" dirty="0" smtClean="0">
                <a:solidFill>
                  <a:schemeClr val="tx1"/>
                </a:solidFill>
                <a:effectLst/>
                <a:latin typeface="+mn-lt"/>
                <a:ea typeface="+mn-ea"/>
                <a:cs typeface="+mn-cs"/>
              </a:rPr>
              <a:t>MS/A</a:t>
            </a:r>
            <a:r>
              <a:rPr lang="zh-CN" altLang="en-US" sz="1200" kern="1200" dirty="0" smtClean="0">
                <a:solidFill>
                  <a:schemeClr val="tx1"/>
                </a:solidFill>
                <a:effectLst/>
                <a:latin typeface="+mn-lt"/>
                <a:ea typeface="+mn-ea"/>
                <a:cs typeface="+mn-cs"/>
              </a:rPr>
              <a:t>（磁性信号层丢失）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XRR</a:t>
            </a:r>
            <a:r>
              <a:rPr lang="zh-CN" altLang="en-US" sz="1200" kern="1200" dirty="0" smtClean="0">
                <a:solidFill>
                  <a:schemeClr val="tx1"/>
                </a:solidFill>
                <a:effectLst/>
                <a:latin typeface="+mn-lt"/>
                <a:ea typeface="+mn-ea"/>
                <a:cs typeface="+mn-cs"/>
              </a:rPr>
              <a:t>（碳层厚度） 、 </a:t>
            </a:r>
            <a:r>
              <a:rPr lang="en-US" sz="1200" kern="1200" dirty="0" smtClean="0">
                <a:solidFill>
                  <a:schemeClr val="tx1"/>
                </a:solidFill>
                <a:effectLst/>
                <a:latin typeface="+mn-lt"/>
                <a:ea typeface="+mn-ea"/>
                <a:cs typeface="+mn-cs"/>
              </a:rPr>
              <a:t>Raman</a:t>
            </a:r>
            <a:r>
              <a:rPr lang="zh-CN" altLang="en-US" sz="1200" kern="1200" dirty="0" smtClean="0">
                <a:solidFill>
                  <a:schemeClr val="tx1"/>
                </a:solidFill>
                <a:effectLst/>
                <a:latin typeface="+mn-lt"/>
                <a:ea typeface="+mn-ea"/>
                <a:cs typeface="+mn-cs"/>
              </a:rPr>
              <a:t>（碳层结构）</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Guzik</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USXXYYGK</a:t>
            </a:r>
          </a:p>
          <a:p>
            <a:r>
              <a:rPr lang="en-US" sz="1200" kern="1200" dirty="0" smtClean="0">
                <a:solidFill>
                  <a:schemeClr val="tx1"/>
                </a:solidFill>
                <a:effectLst/>
                <a:latin typeface="+mn-lt"/>
                <a:ea typeface="+mn-ea"/>
                <a:cs typeface="+mn-cs"/>
              </a:rPr>
              <a:t>US0812GK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PM</a:t>
            </a:r>
            <a:r>
              <a:rPr lang="zh-CN" altLang="en-US" sz="1200" kern="1200" dirty="0" smtClean="0">
                <a:solidFill>
                  <a:schemeClr val="tx1"/>
                </a:solidFill>
                <a:effectLst/>
                <a:latin typeface="+mn-lt"/>
                <a:ea typeface="+mn-ea"/>
                <a:cs typeface="+mn-cs"/>
              </a:rPr>
              <a:t>后或更换</a:t>
            </a:r>
            <a:r>
              <a:rPr lang="en-US" sz="1200" kern="1200" dirty="0" smtClean="0">
                <a:solidFill>
                  <a:schemeClr val="tx1"/>
                </a:solidFill>
                <a:effectLst/>
                <a:latin typeface="+mn-lt"/>
                <a:ea typeface="+mn-ea"/>
                <a:cs typeface="+mn-cs"/>
              </a:rPr>
              <a:t> Mag/Ru</a:t>
            </a:r>
            <a:r>
              <a:rPr lang="zh-CN" altLang="en-US" sz="1200" kern="1200" dirty="0" smtClean="0">
                <a:solidFill>
                  <a:schemeClr val="tx1"/>
                </a:solidFill>
                <a:effectLst/>
                <a:latin typeface="+mn-lt"/>
                <a:ea typeface="+mn-ea"/>
                <a:cs typeface="+mn-cs"/>
              </a:rPr>
              <a:t>靶或工程师要求时（</a:t>
            </a:r>
            <a:r>
              <a:rPr lang="en-US" sz="1200" kern="1200" dirty="0" smtClean="0">
                <a:solidFill>
                  <a:schemeClr val="tx1"/>
                </a:solidFill>
                <a:effectLst/>
                <a:latin typeface="+mn-lt"/>
                <a:ea typeface="+mn-ea"/>
                <a:cs typeface="+mn-cs"/>
              </a:rPr>
              <a:t>65mm PM</a:t>
            </a:r>
            <a:r>
              <a:rPr lang="zh-CN" altLang="en-US" sz="1200" kern="1200" dirty="0" smtClean="0">
                <a:solidFill>
                  <a:schemeClr val="tx1"/>
                </a:solidFill>
                <a:effectLst/>
                <a:latin typeface="+mn-lt"/>
                <a:ea typeface="+mn-ea"/>
                <a:cs typeface="+mn-cs"/>
              </a:rPr>
              <a:t>后正常生产</a:t>
            </a:r>
            <a:r>
              <a:rPr lang="en-US"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小时送</a:t>
            </a:r>
            <a:r>
              <a:rPr lang="en-US" sz="1200" kern="1200" dirty="0" smtClean="0">
                <a:solidFill>
                  <a:schemeClr val="tx1"/>
                </a:solidFill>
                <a:effectLst/>
                <a:latin typeface="+mn-lt"/>
                <a:ea typeface="+mn-ea"/>
                <a:cs typeface="+mn-cs"/>
              </a:rPr>
              <a:t>,95mm PM</a:t>
            </a:r>
            <a:r>
              <a:rPr lang="zh-CN" altLang="en-US" sz="1200" kern="1200" dirty="0" smtClean="0">
                <a:solidFill>
                  <a:schemeClr val="tx1"/>
                </a:solidFill>
                <a:effectLst/>
                <a:latin typeface="+mn-lt"/>
                <a:ea typeface="+mn-ea"/>
                <a:cs typeface="+mn-cs"/>
              </a:rPr>
              <a:t>生产</a:t>
            </a:r>
            <a:r>
              <a:rPr lang="en-US"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小时后）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SAXXYYGK</a:t>
            </a:r>
          </a:p>
          <a:p>
            <a:r>
              <a:rPr lang="en-US" sz="1200" kern="1200" dirty="0" smtClean="0">
                <a:solidFill>
                  <a:schemeClr val="tx1"/>
                </a:solidFill>
                <a:effectLst/>
                <a:latin typeface="+mn-lt"/>
                <a:ea typeface="+mn-ea"/>
                <a:cs typeface="+mn-cs"/>
              </a:rPr>
              <a:t>SA0812GK</a:t>
            </a:r>
          </a:p>
          <a:p>
            <a:r>
              <a:rPr lang="en-US" sz="1200" kern="1200" dirty="0" smtClean="0">
                <a:solidFill>
                  <a:schemeClr val="tx1"/>
                </a:solidFill>
                <a:effectLst/>
                <a:latin typeface="+mn-lt"/>
                <a:ea typeface="+mn-ea"/>
                <a:cs typeface="+mn-cs"/>
              </a:rPr>
              <a:t>PS</a:t>
            </a:r>
          </a:p>
          <a:p>
            <a:r>
              <a:rPr lang="en-US" sz="1200" kern="1200" dirty="0" smtClean="0">
                <a:solidFill>
                  <a:schemeClr val="tx1"/>
                </a:solidFill>
                <a:effectLst/>
                <a:latin typeface="+mn-lt"/>
                <a:ea typeface="+mn-ea"/>
                <a:cs typeface="+mn-cs"/>
              </a:rPr>
              <a:t>1</a:t>
            </a:r>
          </a:p>
          <a:p>
            <a:r>
              <a:rPr lang="zh-CN" altLang="en-US" sz="1200" kern="1200" dirty="0" smtClean="0">
                <a:solidFill>
                  <a:schemeClr val="tx1"/>
                </a:solidFill>
                <a:effectLst/>
                <a:latin typeface="+mn-lt"/>
                <a:ea typeface="+mn-ea"/>
                <a:cs typeface="+mn-cs"/>
              </a:rPr>
              <a:t>设备正常生产情况下（每天一次）</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Corrosion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SAXXYYS</a:t>
            </a:r>
          </a:p>
          <a:p>
            <a:r>
              <a:rPr lang="en-US" sz="1200" kern="1200" dirty="0" smtClean="0">
                <a:solidFill>
                  <a:schemeClr val="tx1"/>
                </a:solidFill>
                <a:effectLst/>
                <a:latin typeface="+mn-lt"/>
                <a:ea typeface="+mn-ea"/>
                <a:cs typeface="+mn-cs"/>
              </a:rPr>
              <a:t>SA0812S</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正常生产设备，每周送一次（周六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SAXXYYG</a:t>
            </a:r>
          </a:p>
          <a:p>
            <a:r>
              <a:rPr lang="en-US" sz="1200" kern="1200" dirty="0" smtClean="0">
                <a:solidFill>
                  <a:schemeClr val="tx1"/>
                </a:solidFill>
                <a:effectLst/>
                <a:latin typeface="+mn-lt"/>
                <a:ea typeface="+mn-ea"/>
                <a:cs typeface="+mn-cs"/>
              </a:rPr>
              <a:t>SA0812G</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周，上半周（周六</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SAXXYYH</a:t>
            </a:r>
          </a:p>
          <a:p>
            <a:r>
              <a:rPr lang="en-US" sz="1200" kern="1200" dirty="0" smtClean="0">
                <a:solidFill>
                  <a:schemeClr val="tx1"/>
                </a:solidFill>
                <a:effectLst/>
                <a:latin typeface="+mn-lt"/>
                <a:ea typeface="+mn-ea"/>
                <a:cs typeface="+mn-cs"/>
              </a:rPr>
              <a:t>SA0812H</a:t>
            </a:r>
          </a:p>
          <a:p>
            <a:r>
              <a:rPr lang="en-US" sz="1200" kern="1200" dirty="0" smtClean="0">
                <a:solidFill>
                  <a:schemeClr val="tx1"/>
                </a:solidFill>
                <a:effectLst/>
                <a:latin typeface="+mn-lt"/>
                <a:ea typeface="+mn-ea"/>
                <a:cs typeface="+mn-cs"/>
              </a:rPr>
              <a:t>XS</a:t>
            </a:r>
          </a:p>
          <a:p>
            <a:r>
              <a:rPr lang="en-US" sz="1200" kern="1200" dirty="0" smtClean="0">
                <a:solidFill>
                  <a:schemeClr val="tx1"/>
                </a:solidFill>
                <a:effectLst/>
                <a:latin typeface="+mn-lt"/>
                <a:ea typeface="+mn-ea"/>
                <a:cs typeface="+mn-cs"/>
              </a:rPr>
              <a:t>2</a:t>
            </a:r>
          </a:p>
          <a:p>
            <a:r>
              <a:rPr lang="zh-CN" altLang="en-US" sz="1200" kern="1200" dirty="0" smtClean="0">
                <a:solidFill>
                  <a:schemeClr val="tx1"/>
                </a:solidFill>
                <a:effectLst/>
                <a:latin typeface="+mn-lt"/>
                <a:ea typeface="+mn-ea"/>
                <a:cs typeface="+mn-cs"/>
              </a:rPr>
              <a:t>新产品前</a:t>
            </a:r>
            <a:r>
              <a:rPr lang="en-US"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周，下半周（周二</a:t>
            </a:r>
            <a:r>
              <a:rPr lang="en-US" sz="1200" kern="1200" dirty="0" smtClean="0">
                <a:solidFill>
                  <a:schemeClr val="tx1"/>
                </a:solidFill>
                <a:effectLst/>
                <a:latin typeface="+mn-lt"/>
                <a:ea typeface="+mn-ea"/>
                <a:cs typeface="+mn-cs"/>
              </a:rPr>
              <a:t>08:00</a:t>
            </a:r>
            <a:r>
              <a:rPr lang="zh-CN" altLang="en-US" sz="1200" kern="1200" dirty="0" smtClean="0">
                <a:solidFill>
                  <a:schemeClr val="tx1"/>
                </a:solidFill>
                <a:effectLst/>
                <a:latin typeface="+mn-lt"/>
                <a:ea typeface="+mn-ea"/>
                <a:cs typeface="+mn-cs"/>
              </a:rPr>
              <a:t>之后）</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6</a:t>
            </a:fld>
            <a:endParaRPr lang="en-US"/>
          </a:p>
        </p:txBody>
      </p:sp>
    </p:spTree>
    <p:extLst>
      <p:ext uri="{BB962C8B-B14F-4D97-AF65-F5344CB8AC3E}">
        <p14:creationId xmlns:p14="http://schemas.microsoft.com/office/powerpoint/2010/main" val="179126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我们之前处理的方法是通过一台服务器的数据库中找出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物料，再从另外一台服务器中的数据库找出物料有没有送到实验室。然后物料组人员会通过一项一项的对比去发现有没有漏送。</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我们通过编写程序，就免去了人工操作的部分，还可以可以通过邮件查看物料有没有及时送到。</a:t>
            </a:r>
            <a:endParaRPr lang="en-US" altLang="zh-CN" sz="120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7</a:t>
            </a:fld>
            <a:endParaRPr lang="en-US" dirty="0"/>
          </a:p>
        </p:txBody>
      </p:sp>
    </p:spTree>
    <p:extLst>
      <p:ext uri="{BB962C8B-B14F-4D97-AF65-F5344CB8AC3E}">
        <p14:creationId xmlns:p14="http://schemas.microsoft.com/office/powerpoint/2010/main" val="647879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我们之前处理的方法是从一个数据库中找出</a:t>
            </a:r>
            <a:r>
              <a:rPr lang="en-US" altLang="zh-CN" sz="1200" kern="1200" dirty="0" smtClean="0">
                <a:solidFill>
                  <a:schemeClr val="tx1"/>
                </a:solidFill>
                <a:effectLst/>
                <a:latin typeface="+mn-lt"/>
                <a:ea typeface="+mn-ea"/>
                <a:cs typeface="+mn-cs"/>
              </a:rPr>
              <a:t>sputter</a:t>
            </a:r>
            <a:r>
              <a:rPr lang="zh-CN" altLang="en-US" sz="1200" kern="1200" dirty="0" smtClean="0">
                <a:solidFill>
                  <a:schemeClr val="tx1"/>
                </a:solidFill>
                <a:effectLst/>
                <a:latin typeface="+mn-lt"/>
                <a:ea typeface="+mn-ea"/>
                <a:cs typeface="+mn-cs"/>
              </a:rPr>
              <a:t>生产了哪些G</a:t>
            </a:r>
            <a:r>
              <a:rPr lang="en-US" altLang="zh-CN" sz="1200" kern="1200" dirty="0" err="1" smtClean="0">
                <a:solidFill>
                  <a:schemeClr val="tx1"/>
                </a:solidFill>
                <a:effectLst/>
                <a:latin typeface="+mn-lt"/>
                <a:ea typeface="+mn-ea"/>
                <a:cs typeface="+mn-cs"/>
              </a:rPr>
              <a:t>uzik</a:t>
            </a:r>
            <a:r>
              <a:rPr lang="zh-CN" altLang="en-US" sz="1200" kern="1200" dirty="0" smtClean="0">
                <a:solidFill>
                  <a:schemeClr val="tx1"/>
                </a:solidFill>
                <a:effectLst/>
                <a:latin typeface="+mn-lt"/>
                <a:ea typeface="+mn-ea"/>
                <a:cs typeface="+mn-cs"/>
              </a:rPr>
              <a:t>物料，再从实验室接收的物料的数据库中取出接收了哪些物料。然后物料组人员会通过一项一项的对比去发现有没有漏送。这样不仅仅步骤繁琐，而且这种检查方式容易出现错误，出现漏检的风险。        此外，这种比对的方法还没有办法追溯超时物料的当前状态。我们不知道它到底停留在哪个工序，不能及时地处理问题。</a:t>
            </a:r>
            <a:endParaRPr lang="en-US" altLang="zh-C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8</a:t>
            </a:fld>
            <a:endParaRPr lang="en-US" dirty="0"/>
          </a:p>
        </p:txBody>
      </p:sp>
    </p:spTree>
    <p:extLst>
      <p:ext uri="{BB962C8B-B14F-4D97-AF65-F5344CB8AC3E}">
        <p14:creationId xmlns:p14="http://schemas.microsoft.com/office/powerpoint/2010/main" val="2227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Gfgfgfgd</a:t>
            </a:r>
            <a:r>
              <a:rPr lang="en-US" dirty="0" smtClean="0"/>
              <a:t> </a:t>
            </a:r>
            <a:r>
              <a:rPr lang="en-US" dirty="0" err="1" smtClean="0"/>
              <a:t>vnd</a:t>
            </a:r>
            <a:endParaRPr lang="en-US" dirty="0"/>
          </a:p>
        </p:txBody>
      </p:sp>
      <p:sp>
        <p:nvSpPr>
          <p:cNvPr id="4" name="Slide Number Placeholder 3"/>
          <p:cNvSpPr>
            <a:spLocks noGrp="1"/>
          </p:cNvSpPr>
          <p:nvPr>
            <p:ph type="sldNum" sz="quarter" idx="10"/>
          </p:nvPr>
        </p:nvSpPr>
        <p:spPr/>
        <p:txBody>
          <a:bodyPr/>
          <a:lstStyle/>
          <a:p>
            <a:fld id="{E0E94D41-081D-4CE1-81FF-E9443B622B6E}" type="slidenum">
              <a:rPr lang="en-US" smtClean="0"/>
              <a:t>9</a:t>
            </a:fld>
            <a:endParaRPr lang="en-US" dirty="0"/>
          </a:p>
        </p:txBody>
      </p:sp>
    </p:spTree>
    <p:extLst>
      <p:ext uri="{BB962C8B-B14F-4D97-AF65-F5344CB8AC3E}">
        <p14:creationId xmlns:p14="http://schemas.microsoft.com/office/powerpoint/2010/main" val="1728963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我们利用</a:t>
            </a:r>
            <a:r>
              <a:rPr lang="en-US" altLang="zh-CN" dirty="0" smtClean="0"/>
              <a:t>SAS</a:t>
            </a:r>
            <a:r>
              <a:rPr lang="zh-CN" altLang="en-US" dirty="0" smtClean="0"/>
              <a:t>语言的数据处理功能，我们使用</a:t>
            </a:r>
            <a:r>
              <a:rPr lang="en-US" altLang="zh-CN" dirty="0" smtClean="0"/>
              <a:t>SAS</a:t>
            </a:r>
            <a:r>
              <a:rPr lang="zh-CN" altLang="en-US" dirty="0" smtClean="0"/>
              <a:t>进行程序设计。通过对原始数据的加工，我们可以实现更加智能的物料监控。</a:t>
            </a:r>
            <a:endParaRPr lang="en-US" altLang="zh-CN" dirty="0" smtClean="0"/>
          </a:p>
          <a:p>
            <a:r>
              <a:rPr lang="zh-CN" altLang="en-US" dirty="0" smtClean="0"/>
              <a:t>经过改善，程序会定时将</a:t>
            </a:r>
            <a:r>
              <a:rPr lang="en-US" altLang="zh-CN" dirty="0" err="1" smtClean="0"/>
              <a:t>guzik</a:t>
            </a:r>
            <a:r>
              <a:rPr lang="zh-CN" altLang="en-US" dirty="0" smtClean="0"/>
              <a:t>物料的状态发送出来。不仅仅可以直接监控到物料是哪台机器出来的，有没有送到，生产周期是多少，还可以追溯到物料当前停留在哪个工序。通过自动发送邮件，所有工序都可以看到这些信息，然后就可以根据这些信息持续跟踪所在工序的</a:t>
            </a:r>
            <a:r>
              <a:rPr lang="en-US" altLang="zh-CN" dirty="0" smtClean="0"/>
              <a:t>send ahead</a:t>
            </a:r>
            <a:r>
              <a:rPr lang="zh-CN" altLang="en-US" dirty="0" smtClean="0"/>
              <a:t>物料。</a:t>
            </a:r>
            <a:endParaRPr lang="en-US" altLang="zh-CN" dirty="0" smtClean="0"/>
          </a:p>
          <a:p>
            <a:endParaRPr lang="en-US" altLang="zh-CN" dirty="0" smtClean="0"/>
          </a:p>
        </p:txBody>
      </p:sp>
      <p:sp>
        <p:nvSpPr>
          <p:cNvPr id="4" name="Slide Number Placeholder 3"/>
          <p:cNvSpPr>
            <a:spLocks noGrp="1"/>
          </p:cNvSpPr>
          <p:nvPr>
            <p:ph type="sldNum" sz="quarter" idx="10"/>
          </p:nvPr>
        </p:nvSpPr>
        <p:spPr/>
        <p:txBody>
          <a:bodyPr/>
          <a:lstStyle/>
          <a:p>
            <a:fld id="{E0E94D41-081D-4CE1-81FF-E9443B622B6E}" type="slidenum">
              <a:rPr lang="en-US" smtClean="0"/>
              <a:t>11</a:t>
            </a:fld>
            <a:endParaRPr lang="en-US" dirty="0"/>
          </a:p>
        </p:txBody>
      </p:sp>
    </p:spTree>
    <p:extLst>
      <p:ext uri="{BB962C8B-B14F-4D97-AF65-F5344CB8AC3E}">
        <p14:creationId xmlns:p14="http://schemas.microsoft.com/office/powerpoint/2010/main" val="271398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443371D8-5FAB-44CC-9209-57FE5A328FDC}" type="datetimeFigureOut">
              <a:rPr lang="zh-CN" altLang="en-US"/>
              <a:pPr/>
              <a:t>2016/3/14</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DB30BF6E-8F23-4C3F-B44C-787AE30D4988}" type="slidenum">
              <a:rPr lang="zh-CN" altLang="en-US"/>
              <a:pPr/>
              <a:t>‹#›</a:t>
            </a:fld>
            <a:endParaRPr lang="zh-CN" altLang="en-US"/>
          </a:p>
        </p:txBody>
      </p:sp>
    </p:spTree>
    <p:extLst>
      <p:ext uri="{BB962C8B-B14F-4D97-AF65-F5344CB8AC3E}">
        <p14:creationId xmlns:p14="http://schemas.microsoft.com/office/powerpoint/2010/main" val="2027282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B2B3F8F-74ED-46AD-B3FB-85BAAB4F1F1C}" type="datetimeFigureOut">
              <a:rPr lang="zh-CN" altLang="en-US"/>
              <a:pPr/>
              <a:t>2016/3/14</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3624DFFB-CDC7-43C4-9507-1C1985F75FBE}" type="slidenum">
              <a:rPr lang="zh-CN" altLang="en-US"/>
              <a:pPr/>
              <a:t>‹#›</a:t>
            </a:fld>
            <a:endParaRPr lang="zh-CN" altLang="en-US"/>
          </a:p>
        </p:txBody>
      </p:sp>
    </p:spTree>
    <p:extLst>
      <p:ext uri="{BB962C8B-B14F-4D97-AF65-F5344CB8AC3E}">
        <p14:creationId xmlns:p14="http://schemas.microsoft.com/office/powerpoint/2010/main" val="31643749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225F1FB-5E8C-45BB-B4BB-A8C9BCA75206}" type="datetimeFigureOut">
              <a:rPr lang="zh-CN" altLang="en-US"/>
              <a:pPr/>
              <a:t>2016/3/14</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E5D2434D-6166-444E-BA47-DF9DE9CA9E57}" type="slidenum">
              <a:rPr lang="zh-CN" altLang="en-US"/>
              <a:pPr/>
              <a:t>‹#›</a:t>
            </a:fld>
            <a:endParaRPr lang="zh-CN" altLang="en-US"/>
          </a:p>
        </p:txBody>
      </p:sp>
    </p:spTree>
    <p:extLst>
      <p:ext uri="{BB962C8B-B14F-4D97-AF65-F5344CB8AC3E}">
        <p14:creationId xmlns:p14="http://schemas.microsoft.com/office/powerpoint/2010/main" val="21316610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FF46E18-ABA2-4F1E-9020-6F4CF909C118}" type="datetimeFigureOut">
              <a:rPr lang="zh-CN" altLang="en-US"/>
              <a:pPr/>
              <a:t>2016/3/14</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45867C0F-FCDF-4465-876D-1D118A3139A3}" type="slidenum">
              <a:rPr lang="zh-CN" altLang="en-US"/>
              <a:pPr/>
              <a:t>‹#›</a:t>
            </a:fld>
            <a:endParaRPr lang="zh-CN" altLang="en-US"/>
          </a:p>
        </p:txBody>
      </p:sp>
    </p:spTree>
    <p:extLst>
      <p:ext uri="{BB962C8B-B14F-4D97-AF65-F5344CB8AC3E}">
        <p14:creationId xmlns:p14="http://schemas.microsoft.com/office/powerpoint/2010/main" val="27731068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Tree>
    <p:extLst>
      <p:ext uri="{BB962C8B-B14F-4D97-AF65-F5344CB8AC3E}">
        <p14:creationId xmlns:p14="http://schemas.microsoft.com/office/powerpoint/2010/main" val="52216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236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smtClean="0"/>
              <a:t>Click to edit Master text styles</a:t>
            </a:r>
          </a:p>
        </p:txBody>
      </p:sp>
    </p:spTree>
    <p:extLst>
      <p:ext uri="{BB962C8B-B14F-4D97-AF65-F5344CB8AC3E}">
        <p14:creationId xmlns:p14="http://schemas.microsoft.com/office/powerpoint/2010/main" val="2166894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6528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3188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352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614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3FE30E4-6588-498E-A8B1-677EAEE6A059}" type="datetimeFigureOut">
              <a:rPr lang="zh-CN" altLang="en-US"/>
              <a:pPr/>
              <a:t>2016/3/14</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0FE1BE5C-FA08-4C7D-83ED-1C0F69E1D58E}" type="slidenum">
              <a:rPr lang="zh-CN" altLang="en-US"/>
              <a:pPr/>
              <a:t>‹#›</a:t>
            </a:fld>
            <a:endParaRPr lang="zh-CN" altLang="en-US"/>
          </a:p>
        </p:txBody>
      </p:sp>
    </p:spTree>
    <p:extLst>
      <p:ext uri="{BB962C8B-B14F-4D97-AF65-F5344CB8AC3E}">
        <p14:creationId xmlns:p14="http://schemas.microsoft.com/office/powerpoint/2010/main" val="1736070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1514775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2559603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1068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6185"/>
            <a:ext cx="2628900" cy="581024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6185"/>
            <a:ext cx="7683500" cy="58102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214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AD58F0B-036A-467A-A83C-B7C099F5982A}" type="datetimeFigureOut">
              <a:rPr lang="zh-CN" altLang="en-US"/>
              <a:pPr/>
              <a:t>2016/3/14</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4D39D0A1-680E-408A-8857-0ECDD5A402C1}" type="slidenum">
              <a:rPr lang="zh-CN" altLang="en-US"/>
              <a:pPr/>
              <a:t>‹#›</a:t>
            </a:fld>
            <a:endParaRPr lang="zh-CN" altLang="en-US"/>
          </a:p>
        </p:txBody>
      </p:sp>
    </p:spTree>
    <p:extLst>
      <p:ext uri="{BB962C8B-B14F-4D97-AF65-F5344CB8AC3E}">
        <p14:creationId xmlns:p14="http://schemas.microsoft.com/office/powerpoint/2010/main" val="256810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6684"/>
            <a:ext cx="515620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9F2405B9-98C6-4AE7-AF48-F1BB9FE6F4AB}" type="datetimeFigureOut">
              <a:rPr lang="zh-CN" altLang="en-US"/>
              <a:pPr/>
              <a:t>2016/3/14</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C2DDBF44-2525-4544-B8E2-10F3FC6518B4}" type="slidenum">
              <a:rPr lang="zh-CN" altLang="en-US"/>
              <a:pPr/>
              <a:t>‹#›</a:t>
            </a:fld>
            <a:endParaRPr lang="zh-CN" altLang="en-US"/>
          </a:p>
        </p:txBody>
      </p:sp>
    </p:spTree>
    <p:extLst>
      <p:ext uri="{BB962C8B-B14F-4D97-AF65-F5344CB8AC3E}">
        <p14:creationId xmlns:p14="http://schemas.microsoft.com/office/powerpoint/2010/main" val="418402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BD68B589-8131-4BEE-8560-68885A9B5517}" type="datetimeFigureOut">
              <a:rPr lang="zh-CN" altLang="en-US"/>
              <a:pPr/>
              <a:t>2016/3/14</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05ACAA86-D7DC-42FB-9416-AA305141601B}" type="slidenum">
              <a:rPr lang="zh-CN" altLang="en-US"/>
              <a:pPr/>
              <a:t>‹#›</a:t>
            </a:fld>
            <a:endParaRPr lang="zh-CN" altLang="en-US"/>
          </a:p>
        </p:txBody>
      </p:sp>
    </p:spTree>
    <p:extLst>
      <p:ext uri="{BB962C8B-B14F-4D97-AF65-F5344CB8AC3E}">
        <p14:creationId xmlns:p14="http://schemas.microsoft.com/office/powerpoint/2010/main" val="207097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7B425D6-BA52-41A4-B41E-90E35BA07138}" type="datetimeFigureOut">
              <a:rPr lang="zh-CN" altLang="en-US"/>
              <a:pPr/>
              <a:t>2016/3/14</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411BCE5A-80E8-4C16-9768-C94A0A4BA47B}" type="slidenum">
              <a:rPr lang="zh-CN" altLang="en-US"/>
              <a:pPr/>
              <a:t>‹#›</a:t>
            </a:fld>
            <a:endParaRPr lang="zh-CN" altLang="en-US"/>
          </a:p>
        </p:txBody>
      </p:sp>
    </p:spTree>
    <p:extLst>
      <p:ext uri="{BB962C8B-B14F-4D97-AF65-F5344CB8AC3E}">
        <p14:creationId xmlns:p14="http://schemas.microsoft.com/office/powerpoint/2010/main" val="485250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2FF46E18-ABA2-4F1E-9020-6F4CF909C118}" type="datetimeFigureOut">
              <a:rPr lang="zh-CN" altLang="en-US"/>
              <a:pPr/>
              <a:t>2016/3/14</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45867C0F-FCDF-4465-876D-1D118A3139A3}" type="slidenum">
              <a:rPr lang="zh-CN" altLang="en-US"/>
              <a:pPr/>
              <a:t>‹#›</a:t>
            </a:fld>
            <a:endParaRPr lang="zh-CN" altLang="en-US"/>
          </a:p>
        </p:txBody>
      </p:sp>
    </p:spTree>
    <p:extLst>
      <p:ext uri="{BB962C8B-B14F-4D97-AF65-F5344CB8AC3E}">
        <p14:creationId xmlns:p14="http://schemas.microsoft.com/office/powerpoint/2010/main" val="12406359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53E0E841-85B2-4526-8F1E-0BB82FBB225E}" type="datetimeFigureOut">
              <a:rPr lang="zh-CN" altLang="en-US"/>
              <a:pPr/>
              <a:t>2016/3/14</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4DFB1B5B-70CF-4A86-857E-3942034756DE}" type="slidenum">
              <a:rPr lang="zh-CN" altLang="en-US"/>
              <a:pPr/>
              <a:t>‹#›</a:t>
            </a:fld>
            <a:endParaRPr lang="zh-CN" altLang="en-US"/>
          </a:p>
        </p:txBody>
      </p:sp>
    </p:spTree>
    <p:extLst>
      <p:ext uri="{BB962C8B-B14F-4D97-AF65-F5344CB8AC3E}">
        <p14:creationId xmlns:p14="http://schemas.microsoft.com/office/powerpoint/2010/main" val="164237369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4E95EE2-A10F-4BDF-B23F-655A0C35E036}" type="datetimeFigureOut">
              <a:rPr lang="zh-CN" altLang="en-US"/>
              <a:pPr/>
              <a:t>2016/3/14</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77FC0B50-6C6C-4C54-BFD4-01E52E510F33}" type="slidenum">
              <a:rPr lang="zh-CN" altLang="en-US"/>
              <a:pPr/>
              <a:t>‹#›</a:t>
            </a:fld>
            <a:endParaRPr lang="zh-CN" altLang="en-US"/>
          </a:p>
        </p:txBody>
      </p:sp>
    </p:spTree>
    <p:extLst>
      <p:ext uri="{BB962C8B-B14F-4D97-AF65-F5344CB8AC3E}">
        <p14:creationId xmlns:p14="http://schemas.microsoft.com/office/powerpoint/2010/main" val="29556167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E6E5E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7" name="Text Placeholder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Date Placeholder 3"/>
          <p:cNvSpPr>
            <a:spLocks noGrp="1" noChangeArrowheads="1"/>
          </p:cNvSpPr>
          <p:nvPr>
            <p:ph type="dt" sz="half" idx="2"/>
          </p:nvPr>
        </p:nvSpPr>
        <p:spPr bwMode="auto">
          <a:xfrm>
            <a:off x="8382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defTabSz="914377" fontAlgn="base">
              <a:spcBef>
                <a:spcPct val="0"/>
              </a:spcBef>
              <a:spcAft>
                <a:spcPct val="0"/>
              </a:spcAft>
            </a:pPr>
            <a:fld id="{571C8E36-B3C5-4E8C-9214-257A615FCEA5}" type="datetimeFigureOut">
              <a:rPr lang="zh-CN" altLang="en-US" smtClean="0"/>
              <a:pPr defTabSz="914377" fontAlgn="base">
                <a:spcBef>
                  <a:spcPct val="0"/>
                </a:spcBef>
                <a:spcAft>
                  <a:spcPct val="0"/>
                </a:spcAft>
              </a:pPr>
              <a:t>2016/3/14</a:t>
            </a:fld>
            <a:endParaRPr lang="zh-CN" altLang="en-US"/>
          </a:p>
        </p:txBody>
      </p:sp>
      <p:sp>
        <p:nvSpPr>
          <p:cNvPr id="1029" name="Footer Placeholder 4"/>
          <p:cNvSpPr>
            <a:spLocks noGrp="1" noChangeArrowheads="1"/>
          </p:cNvSpPr>
          <p:nvPr>
            <p:ph type="ftr" sz="quarter" idx="3"/>
          </p:nvPr>
        </p:nvSpPr>
        <p:spPr bwMode="auto">
          <a:xfrm>
            <a:off x="4038600" y="6356351"/>
            <a:ext cx="411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defTabSz="914377" fontAlgn="base">
              <a:spcBef>
                <a:spcPct val="0"/>
              </a:spcBef>
              <a:spcAft>
                <a:spcPct val="0"/>
              </a:spcAft>
            </a:pPr>
            <a:endParaRPr lang="zh-CN" altLang="en-US"/>
          </a:p>
        </p:txBody>
      </p:sp>
      <p:sp>
        <p:nvSpPr>
          <p:cNvPr id="1030" name="Slide Number Placeholder 5"/>
          <p:cNvSpPr>
            <a:spLocks noGrp="1" noChangeArrowheads="1"/>
          </p:cNvSpPr>
          <p:nvPr>
            <p:ph type="sldNum" sz="quarter" idx="4"/>
          </p:nvPr>
        </p:nvSpPr>
        <p:spPr bwMode="auto">
          <a:xfrm>
            <a:off x="86106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defTabSz="914377" fontAlgn="base">
              <a:spcBef>
                <a:spcPct val="0"/>
              </a:spcBef>
              <a:spcAft>
                <a:spcPct val="0"/>
              </a:spcAft>
            </a:pPr>
            <a:fld id="{090D01E8-BD5C-4B18-91D6-0316596E93B9}" type="slidenum">
              <a:rPr lang="zh-CN" altLang="en-US" smtClean="0"/>
              <a:pPr defTabSz="914377" fontAlgn="base">
                <a:spcBef>
                  <a:spcPct val="0"/>
                </a:spcBef>
                <a:spcAft>
                  <a:spcPct val="0"/>
                </a:spcAft>
              </a:pPr>
              <a:t>‹#›</a:t>
            </a:fld>
            <a:endParaRPr lang="zh-CN" altLang="en-US"/>
          </a:p>
        </p:txBody>
      </p:sp>
    </p:spTree>
    <p:extLst>
      <p:ext uri="{BB962C8B-B14F-4D97-AF65-F5344CB8AC3E}">
        <p14:creationId xmlns:p14="http://schemas.microsoft.com/office/powerpoint/2010/main" val="365385123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E6E5E1"/>
        </a:solidFill>
        <a:effectLst/>
      </p:bgPr>
    </p:bg>
    <p:spTree>
      <p:nvGrpSpPr>
        <p:cNvPr id="1" name=""/>
        <p:cNvGrpSpPr/>
        <p:nvPr/>
      </p:nvGrpSpPr>
      <p:grpSpPr>
        <a:xfrm>
          <a:off x="0" y="0"/>
          <a:ext cx="0" cy="0"/>
          <a:chOff x="0" y="0"/>
          <a:chExt cx="0" cy="0"/>
        </a:xfrm>
      </p:grpSpPr>
      <p:grpSp>
        <p:nvGrpSpPr>
          <p:cNvPr id="8194" name="组合 6"/>
          <p:cNvGrpSpPr>
            <a:grpSpLocks/>
          </p:cNvGrpSpPr>
          <p:nvPr userDrawn="1"/>
        </p:nvGrpSpPr>
        <p:grpSpPr bwMode="auto">
          <a:xfrm>
            <a:off x="1" y="508001"/>
            <a:ext cx="1418167" cy="895351"/>
            <a:chOff x="0" y="0"/>
            <a:chExt cx="4624578" cy="2920137"/>
          </a:xfrm>
        </p:grpSpPr>
        <p:grpSp>
          <p:nvGrpSpPr>
            <p:cNvPr id="8195" name="组合 7"/>
            <p:cNvGrpSpPr>
              <a:grpSpLocks/>
            </p:cNvGrpSpPr>
            <p:nvPr/>
          </p:nvGrpSpPr>
          <p:grpSpPr bwMode="auto">
            <a:xfrm>
              <a:off x="0" y="0"/>
              <a:ext cx="4624578" cy="2920137"/>
              <a:chOff x="0" y="0"/>
              <a:chExt cx="772597" cy="885328"/>
            </a:xfrm>
          </p:grpSpPr>
          <p:sp>
            <p:nvSpPr>
              <p:cNvPr id="8196" name="矩形 9"/>
              <p:cNvSpPr>
                <a:spLocks noChangeArrowheads="1"/>
              </p:cNvSpPr>
              <p:nvPr/>
            </p:nvSpPr>
            <p:spPr bwMode="auto">
              <a:xfrm rot="5400000">
                <a:off x="275371" y="-275371"/>
                <a:ext cx="221855" cy="772597"/>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defTabSz="914377" fontAlgn="base">
                  <a:spcBef>
                    <a:spcPct val="0"/>
                  </a:spcBef>
                  <a:spcAft>
                    <a:spcPct val="0"/>
                  </a:spcAft>
                  <a:buFont typeface="Arial" panose="020B0604020202020204" pitchFamily="34" charset="0"/>
                  <a:buNone/>
                </a:pPr>
                <a:endParaRPr lang="zh-CN" altLang="en-US" sz="1333">
                  <a:solidFill>
                    <a:srgbClr val="FFFFFF"/>
                  </a:solidFill>
                </a:endParaRPr>
              </a:p>
            </p:txBody>
          </p:sp>
          <p:sp>
            <p:nvSpPr>
              <p:cNvPr id="8197" name="矩形 10"/>
              <p:cNvSpPr>
                <a:spLocks noChangeArrowheads="1"/>
              </p:cNvSpPr>
              <p:nvPr/>
            </p:nvSpPr>
            <p:spPr bwMode="auto">
              <a:xfrm rot="5400000">
                <a:off x="125464" y="96390"/>
                <a:ext cx="221855" cy="472783"/>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defTabSz="914377" fontAlgn="base">
                  <a:spcBef>
                    <a:spcPct val="0"/>
                  </a:spcBef>
                  <a:spcAft>
                    <a:spcPct val="0"/>
                  </a:spcAft>
                  <a:buFont typeface="Arial" panose="020B0604020202020204" pitchFamily="34" charset="0"/>
                  <a:buNone/>
                </a:pPr>
                <a:endParaRPr lang="zh-CN" altLang="en-US" sz="1333">
                  <a:solidFill>
                    <a:srgbClr val="FFFFFF"/>
                  </a:solidFill>
                </a:endParaRPr>
              </a:p>
            </p:txBody>
          </p:sp>
          <p:sp>
            <p:nvSpPr>
              <p:cNvPr id="8198" name="矩形 11"/>
              <p:cNvSpPr>
                <a:spLocks noChangeArrowheads="1"/>
              </p:cNvSpPr>
              <p:nvPr/>
            </p:nvSpPr>
            <p:spPr bwMode="auto">
              <a:xfrm rot="5400000">
                <a:off x="126510" y="317198"/>
                <a:ext cx="219763" cy="472783"/>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defTabSz="914377" fontAlgn="base">
                  <a:spcBef>
                    <a:spcPct val="0"/>
                  </a:spcBef>
                  <a:spcAft>
                    <a:spcPct val="0"/>
                  </a:spcAft>
                  <a:buFont typeface="Arial" panose="020B0604020202020204" pitchFamily="34" charset="0"/>
                  <a:buNone/>
                </a:pPr>
                <a:endParaRPr lang="zh-CN" altLang="en-US" sz="1333">
                  <a:solidFill>
                    <a:srgbClr val="FFFFFF"/>
                  </a:solidFill>
                </a:endParaRPr>
              </a:p>
            </p:txBody>
          </p:sp>
          <p:sp>
            <p:nvSpPr>
              <p:cNvPr id="8199" name="矩形 12"/>
              <p:cNvSpPr>
                <a:spLocks noChangeArrowheads="1"/>
              </p:cNvSpPr>
              <p:nvPr/>
            </p:nvSpPr>
            <p:spPr bwMode="auto">
              <a:xfrm rot="5400000">
                <a:off x="125464" y="538008"/>
                <a:ext cx="221855" cy="472783"/>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defTabSz="914377" fontAlgn="base">
                  <a:spcBef>
                    <a:spcPct val="0"/>
                  </a:spcBef>
                  <a:spcAft>
                    <a:spcPct val="0"/>
                  </a:spcAft>
                  <a:buFont typeface="Arial" panose="020B0604020202020204" pitchFamily="34" charset="0"/>
                  <a:buNone/>
                </a:pPr>
                <a:endParaRPr lang="zh-CN" altLang="en-US" sz="1333">
                  <a:solidFill>
                    <a:srgbClr val="FFFFFF"/>
                  </a:solidFill>
                </a:endParaRPr>
              </a:p>
            </p:txBody>
          </p:sp>
        </p:grpSp>
        <p:sp>
          <p:nvSpPr>
            <p:cNvPr id="8200" name="燕尾形 8"/>
            <p:cNvSpPr>
              <a:spLocks noChangeArrowheads="1"/>
            </p:cNvSpPr>
            <p:nvPr/>
          </p:nvSpPr>
          <p:spPr bwMode="auto">
            <a:xfrm>
              <a:off x="3782491" y="69034"/>
              <a:ext cx="572898" cy="614404"/>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defTabSz="914377" fontAlgn="base">
                <a:spcBef>
                  <a:spcPct val="0"/>
                </a:spcBef>
                <a:spcAft>
                  <a:spcPct val="0"/>
                </a:spcAft>
                <a:buFont typeface="Arial" panose="020B0604020202020204" pitchFamily="34" charset="0"/>
                <a:buNone/>
              </a:pPr>
              <a:endParaRPr lang="zh-CN" altLang="en-US" sz="1333">
                <a:solidFill>
                  <a:srgbClr val="000000"/>
                </a:solidFill>
              </a:endParaRPr>
            </a:p>
          </p:txBody>
        </p:sp>
      </p:grpSp>
      <p:sp>
        <p:nvSpPr>
          <p:cNvPr id="8201" name="Title Placeholder 1"/>
          <p:cNvSpPr>
            <a:spLocks noGrp="1" noChangeArrowheads="1"/>
          </p:cNvSpPr>
          <p:nvPr>
            <p:ph type="title"/>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8202" name="Text Placeholder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Tree>
    <p:extLst>
      <p:ext uri="{BB962C8B-B14F-4D97-AF65-F5344CB8AC3E}">
        <p14:creationId xmlns:p14="http://schemas.microsoft.com/office/powerpoint/2010/main" val="45790431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microsoft.com/office/2007/relationships/hdphoto" Target="../media/hdphoto7.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28.png"/><Relationship Id="rId14" Type="http://schemas.microsoft.com/office/2007/relationships/hdphoto" Target="../media/hdphoto8.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9.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6.png"/><Relationship Id="rId10" Type="http://schemas.microsoft.com/office/2007/relationships/hdphoto" Target="../media/hdphoto7.wdp"/><Relationship Id="rId4" Type="http://schemas.microsoft.com/office/2007/relationships/hdphoto" Target="../media/hdphoto3.wdp"/><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Microsoft_Excel_97-2003_Worksheet1.xls"/></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文本框 23"/>
          <p:cNvSpPr txBox="1">
            <a:spLocks noChangeArrowheads="1"/>
          </p:cNvSpPr>
          <p:nvPr/>
        </p:nvSpPr>
        <p:spPr bwMode="auto">
          <a:xfrm>
            <a:off x="5768825" y="2999699"/>
            <a:ext cx="49247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36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Test </a:t>
            </a:r>
            <a:r>
              <a:rPr lang="zh-CN" altLang="en-US" sz="36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生产的程序化管理</a:t>
            </a:r>
            <a:endParaRPr lang="en-US" altLang="en-US" sz="3600" b="1" dirty="0">
              <a:solidFill>
                <a:srgbClr val="3E484F"/>
              </a:solidFill>
            </a:endParaRPr>
          </a:p>
        </p:txBody>
      </p:sp>
      <p:grpSp>
        <p:nvGrpSpPr>
          <p:cNvPr id="9" name="组合 22"/>
          <p:cNvGrpSpPr>
            <a:grpSpLocks/>
          </p:cNvGrpSpPr>
          <p:nvPr/>
        </p:nvGrpSpPr>
        <p:grpSpPr bwMode="auto">
          <a:xfrm>
            <a:off x="3412672" y="2338615"/>
            <a:ext cx="1968500" cy="1968500"/>
            <a:chOff x="0" y="0"/>
            <a:chExt cx="2625438" cy="2625438"/>
          </a:xfrm>
        </p:grpSpPr>
        <p:sp>
          <p:nvSpPr>
            <p:cNvPr id="10" name="空心弧 17"/>
            <p:cNvSpPr>
              <a:spLocks/>
            </p:cNvSpPr>
            <p:nvPr/>
          </p:nvSpPr>
          <p:spPr bwMode="auto">
            <a:xfrm>
              <a:off x="0" y="0"/>
              <a:ext cx="2625438" cy="2625438"/>
            </a:xfrm>
            <a:custGeom>
              <a:avLst/>
              <a:gdLst>
                <a:gd name="T0" fmla="*/ 0 w 2625438"/>
                <a:gd name="T1" fmla="*/ 1312719 h 2625438"/>
                <a:gd name="T2" fmla="*/ 936874 w 2625438"/>
                <a:gd name="T3" fmla="*/ 54954 h 2625438"/>
                <a:gd name="T4" fmla="*/ 2410221 w 2625438"/>
                <a:gd name="T5" fmla="*/ 592497 h 2625438"/>
                <a:gd name="T6" fmla="*/ 2317016 w 2625438"/>
                <a:gd name="T7" fmla="*/ 2158070 h 2625438"/>
                <a:gd name="T8" fmla="*/ 790297 w 2625438"/>
                <a:gd name="T9" fmla="*/ 2517007 h 2625438"/>
                <a:gd name="T10" fmla="*/ 816095 w 2625438"/>
                <a:gd name="T11" fmla="*/ 2457539 h 2625438"/>
                <a:gd name="T12" fmla="*/ 2267424 w 2625438"/>
                <a:gd name="T13" fmla="*/ 2116326 h 2625438"/>
                <a:gd name="T14" fmla="*/ 2356026 w 2625438"/>
                <a:gd name="T15" fmla="*/ 628061 h 2625438"/>
                <a:gd name="T16" fmla="*/ 955432 w 2625438"/>
                <a:gd name="T17" fmla="*/ 117062 h 2625438"/>
                <a:gd name="T18" fmla="*/ 64821 w 2625438"/>
                <a:gd name="T19" fmla="*/ 1312719 h 2625438"/>
                <a:gd name="T20" fmla="*/ 0 w 2625438"/>
                <a:gd name="T21" fmla="*/ 1312719 h 2625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5438" h="2625438">
                  <a:moveTo>
                    <a:pt x="0" y="1312719"/>
                  </a:moveTo>
                  <a:cubicBezTo>
                    <a:pt x="0" y="732485"/>
                    <a:pt x="380931" y="221081"/>
                    <a:pt x="936874" y="54954"/>
                  </a:cubicBezTo>
                  <a:cubicBezTo>
                    <a:pt x="1492817" y="-111173"/>
                    <a:pt x="2091877" y="107391"/>
                    <a:pt x="2410221" y="592497"/>
                  </a:cubicBezTo>
                  <a:cubicBezTo>
                    <a:pt x="2728566" y="1077603"/>
                    <a:pt x="2690669" y="1714161"/>
                    <a:pt x="2317016" y="2158070"/>
                  </a:cubicBezTo>
                  <a:cubicBezTo>
                    <a:pt x="1943363" y="2601978"/>
                    <a:pt x="1322603" y="2747921"/>
                    <a:pt x="790297" y="2517007"/>
                  </a:cubicBezTo>
                  <a:lnTo>
                    <a:pt x="816095" y="2457539"/>
                  </a:lnTo>
                  <a:cubicBezTo>
                    <a:pt x="1322115" y="2677051"/>
                    <a:pt x="1912223" y="2538315"/>
                    <a:pt x="2267424" y="2116326"/>
                  </a:cubicBezTo>
                  <a:cubicBezTo>
                    <a:pt x="2622626" y="1694338"/>
                    <a:pt x="2658651" y="1089213"/>
                    <a:pt x="2356026" y="628061"/>
                  </a:cubicBezTo>
                  <a:cubicBezTo>
                    <a:pt x="2053401" y="166910"/>
                    <a:pt x="1483923" y="-40861"/>
                    <a:pt x="955432" y="117062"/>
                  </a:cubicBezTo>
                  <a:cubicBezTo>
                    <a:pt x="426941" y="274986"/>
                    <a:pt x="64821" y="761137"/>
                    <a:pt x="64821" y="1312719"/>
                  </a:cubicBezTo>
                  <a:lnTo>
                    <a:pt x="0" y="1312719"/>
                  </a:lnTo>
                  <a:close/>
                </a:path>
              </a:pathLst>
            </a:custGeom>
            <a:solidFill>
              <a:srgbClr val="563F6A"/>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en-US"/>
            </a:p>
          </p:txBody>
        </p:sp>
        <p:sp>
          <p:nvSpPr>
            <p:cNvPr id="11" name="空心弧 18"/>
            <p:cNvSpPr>
              <a:spLocks/>
            </p:cNvSpPr>
            <p:nvPr/>
          </p:nvSpPr>
          <p:spPr bwMode="auto">
            <a:xfrm>
              <a:off x="152369" y="152369"/>
              <a:ext cx="2320700" cy="2320700"/>
            </a:xfrm>
            <a:custGeom>
              <a:avLst/>
              <a:gdLst>
                <a:gd name="T0" fmla="*/ 0 w 2320700"/>
                <a:gd name="T1" fmla="*/ 1160350 h 2320700"/>
                <a:gd name="T2" fmla="*/ 721124 w 2320700"/>
                <a:gd name="T3" fmla="*/ 86342 h 2320700"/>
                <a:gd name="T4" fmla="*/ 1988181 w 2320700"/>
                <a:gd name="T5" fmla="*/ 347265 h 2320700"/>
                <a:gd name="T6" fmla="*/ 2226291 w 2320700"/>
                <a:gd name="T7" fmla="*/ 1618806 h 2320700"/>
                <a:gd name="T8" fmla="*/ 1139497 w 2320700"/>
                <a:gd name="T9" fmla="*/ 2320512 h 2320700"/>
                <a:gd name="T10" fmla="*/ 1140799 w 2320700"/>
                <a:gd name="T11" fmla="*/ 2248049 h 2320700"/>
                <a:gd name="T12" fmla="*/ 2159712 w 2320700"/>
                <a:gd name="T13" fmla="*/ 1590171 h 2320700"/>
                <a:gd name="T14" fmla="*/ 1936475 w 2320700"/>
                <a:gd name="T15" fmla="*/ 398050 h 2320700"/>
                <a:gd name="T16" fmla="*/ 748558 w 2320700"/>
                <a:gd name="T17" fmla="*/ 153424 h 2320700"/>
                <a:gd name="T18" fmla="*/ 72475 w 2320700"/>
                <a:gd name="T19" fmla="*/ 1160350 h 2320700"/>
                <a:gd name="T20" fmla="*/ 0 w 2320700"/>
                <a:gd name="T21" fmla="*/ 1160350 h 2320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0700" h="2320700">
                  <a:moveTo>
                    <a:pt x="0" y="1160350"/>
                  </a:moveTo>
                  <a:cubicBezTo>
                    <a:pt x="0" y="689134"/>
                    <a:pt x="284972" y="264711"/>
                    <a:pt x="721124" y="86342"/>
                  </a:cubicBezTo>
                  <a:cubicBezTo>
                    <a:pt x="1157277" y="-92027"/>
                    <a:pt x="1657988" y="11084"/>
                    <a:pt x="1988181" y="347265"/>
                  </a:cubicBezTo>
                  <a:cubicBezTo>
                    <a:pt x="2318374" y="683446"/>
                    <a:pt x="2412469" y="1185929"/>
                    <a:pt x="2226291" y="1618806"/>
                  </a:cubicBezTo>
                  <a:cubicBezTo>
                    <a:pt x="2040113" y="2051683"/>
                    <a:pt x="1610637" y="2328981"/>
                    <a:pt x="1139497" y="2320512"/>
                  </a:cubicBezTo>
                  <a:lnTo>
                    <a:pt x="1140799" y="2248049"/>
                  </a:lnTo>
                  <a:cubicBezTo>
                    <a:pt x="1582512" y="2255989"/>
                    <a:pt x="1985163" y="1996010"/>
                    <a:pt x="2159712" y="1590171"/>
                  </a:cubicBezTo>
                  <a:cubicBezTo>
                    <a:pt x="2334262" y="1184332"/>
                    <a:pt x="2246043" y="713233"/>
                    <a:pt x="1936475" y="398050"/>
                  </a:cubicBezTo>
                  <a:cubicBezTo>
                    <a:pt x="1626906" y="82867"/>
                    <a:pt x="1157469" y="-13804"/>
                    <a:pt x="748558" y="153424"/>
                  </a:cubicBezTo>
                  <a:cubicBezTo>
                    <a:pt x="339647" y="320652"/>
                    <a:pt x="72475" y="718566"/>
                    <a:pt x="72475" y="1160350"/>
                  </a:cubicBezTo>
                  <a:lnTo>
                    <a:pt x="0" y="1160350"/>
                  </a:lnTo>
                  <a:close/>
                </a:path>
              </a:pathLst>
            </a:custGeom>
            <a:solidFill>
              <a:srgbClr val="3C9DAD"/>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en-US"/>
            </a:p>
          </p:txBody>
        </p:sp>
        <p:sp>
          <p:nvSpPr>
            <p:cNvPr id="12" name="空心弧 19"/>
            <p:cNvSpPr>
              <a:spLocks/>
            </p:cNvSpPr>
            <p:nvPr/>
          </p:nvSpPr>
          <p:spPr bwMode="auto">
            <a:xfrm>
              <a:off x="353086" y="353086"/>
              <a:ext cx="1919267" cy="1919267"/>
            </a:xfrm>
            <a:custGeom>
              <a:avLst/>
              <a:gdLst>
                <a:gd name="T0" fmla="*/ 0 w 1919267"/>
                <a:gd name="T1" fmla="*/ 959634 h 1919267"/>
                <a:gd name="T2" fmla="*/ 815194 w 1919267"/>
                <a:gd name="T3" fmla="*/ 10933 h 1919267"/>
                <a:gd name="T4" fmla="*/ 1875787 w 1919267"/>
                <a:gd name="T5" fmla="*/ 674045 h 1919267"/>
                <a:gd name="T6" fmla="*/ 1379865 w 1919267"/>
                <a:gd name="T7" fmla="*/ 1822364 h 1919267"/>
                <a:gd name="T8" fmla="*/ 1350583 w 1919267"/>
                <a:gd name="T9" fmla="*/ 1762248 h 1919267"/>
                <a:gd name="T10" fmla="*/ 1811949 w 1919267"/>
                <a:gd name="T11" fmla="*/ 693945 h 1919267"/>
                <a:gd name="T12" fmla="*/ 825259 w 1919267"/>
                <a:gd name="T13" fmla="*/ 77039 h 1919267"/>
                <a:gd name="T14" fmla="*/ 66868 w 1919267"/>
                <a:gd name="T15" fmla="*/ 959634 h 1919267"/>
                <a:gd name="T16" fmla="*/ 0 w 1919267"/>
                <a:gd name="T17" fmla="*/ 959634 h 1919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9267" h="1919267">
                  <a:moveTo>
                    <a:pt x="0" y="959634"/>
                  </a:moveTo>
                  <a:cubicBezTo>
                    <a:pt x="0" y="485419"/>
                    <a:pt x="346382" y="82309"/>
                    <a:pt x="815194" y="10933"/>
                  </a:cubicBezTo>
                  <a:cubicBezTo>
                    <a:pt x="1284006" y="-60444"/>
                    <a:pt x="1734660" y="221317"/>
                    <a:pt x="1875787" y="674045"/>
                  </a:cubicBezTo>
                  <a:cubicBezTo>
                    <a:pt x="2016914" y="1126773"/>
                    <a:pt x="1806194" y="1614702"/>
                    <a:pt x="1379865" y="1822364"/>
                  </a:cubicBezTo>
                  <a:lnTo>
                    <a:pt x="1350583" y="1762248"/>
                  </a:lnTo>
                  <a:cubicBezTo>
                    <a:pt x="1747205" y="1569056"/>
                    <a:pt x="1943242" y="1115126"/>
                    <a:pt x="1811949" y="693945"/>
                  </a:cubicBezTo>
                  <a:cubicBezTo>
                    <a:pt x="1680656" y="272763"/>
                    <a:pt x="1261404" y="10636"/>
                    <a:pt x="825259" y="77039"/>
                  </a:cubicBezTo>
                  <a:cubicBezTo>
                    <a:pt x="389114" y="143442"/>
                    <a:pt x="66868" y="518463"/>
                    <a:pt x="66868" y="959634"/>
                  </a:cubicBezTo>
                  <a:lnTo>
                    <a:pt x="0" y="959634"/>
                  </a:lnTo>
                  <a:close/>
                </a:path>
              </a:pathLst>
            </a:custGeom>
            <a:solidFill>
              <a:srgbClr val="FBB83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en-US"/>
            </a:p>
          </p:txBody>
        </p:sp>
        <p:sp>
          <p:nvSpPr>
            <p:cNvPr id="13" name="空心弧 20"/>
            <p:cNvSpPr>
              <a:spLocks/>
            </p:cNvSpPr>
            <p:nvPr/>
          </p:nvSpPr>
          <p:spPr bwMode="auto">
            <a:xfrm>
              <a:off x="567207" y="567207"/>
              <a:ext cx="1491025" cy="1491025"/>
            </a:xfrm>
            <a:custGeom>
              <a:avLst/>
              <a:gdLst>
                <a:gd name="T0" fmla="*/ 0 w 1491025"/>
                <a:gd name="T1" fmla="*/ 745513 h 1491025"/>
                <a:gd name="T2" fmla="*/ 554781 w 1491025"/>
                <a:gd name="T3" fmla="*/ 24811 h 1491025"/>
                <a:gd name="T4" fmla="*/ 1393432 w 1491025"/>
                <a:gd name="T5" fmla="*/ 376745 h 1491025"/>
                <a:gd name="T6" fmla="*/ 1267771 w 1491025"/>
                <a:gd name="T7" fmla="*/ 1277524 h 1491025"/>
                <a:gd name="T8" fmla="*/ 1222898 w 1491025"/>
                <a:gd name="T9" fmla="*/ 1231813 h 1491025"/>
                <a:gd name="T10" fmla="*/ 1337762 w 1491025"/>
                <a:gd name="T11" fmla="*/ 408430 h 1491025"/>
                <a:gd name="T12" fmla="*/ 571168 w 1491025"/>
                <a:gd name="T13" fmla="*/ 86734 h 1491025"/>
                <a:gd name="T14" fmla="*/ 64054 w 1491025"/>
                <a:gd name="T15" fmla="*/ 745513 h 1491025"/>
                <a:gd name="T16" fmla="*/ 0 w 1491025"/>
                <a:gd name="T17" fmla="*/ 745513 h 149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1025" h="1491025">
                  <a:moveTo>
                    <a:pt x="0" y="745513"/>
                  </a:moveTo>
                  <a:cubicBezTo>
                    <a:pt x="0" y="407235"/>
                    <a:pt x="227761" y="111356"/>
                    <a:pt x="554781" y="24811"/>
                  </a:cubicBezTo>
                  <a:cubicBezTo>
                    <a:pt x="881801" y="-61734"/>
                    <a:pt x="1226103" y="82750"/>
                    <a:pt x="1393432" y="376745"/>
                  </a:cubicBezTo>
                  <a:cubicBezTo>
                    <a:pt x="1560761" y="670740"/>
                    <a:pt x="1509172" y="1040548"/>
                    <a:pt x="1267771" y="1277524"/>
                  </a:cubicBezTo>
                  <a:lnTo>
                    <a:pt x="1222898" y="1231813"/>
                  </a:lnTo>
                  <a:cubicBezTo>
                    <a:pt x="1443558" y="1015198"/>
                    <a:pt x="1490715" y="677164"/>
                    <a:pt x="1337762" y="408430"/>
                  </a:cubicBezTo>
                  <a:cubicBezTo>
                    <a:pt x="1184810" y="139695"/>
                    <a:pt x="870091" y="7625"/>
                    <a:pt x="571168" y="86734"/>
                  </a:cubicBezTo>
                  <a:cubicBezTo>
                    <a:pt x="272246" y="165843"/>
                    <a:pt x="64054" y="436300"/>
                    <a:pt x="64054" y="745513"/>
                  </a:cubicBezTo>
                  <a:lnTo>
                    <a:pt x="0" y="745513"/>
                  </a:lnTo>
                  <a:close/>
                </a:path>
              </a:pathLst>
            </a:custGeom>
            <a:solidFill>
              <a:srgbClr val="D75530"/>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en-US"/>
            </a:p>
          </p:txBody>
        </p:sp>
      </p:grpSp>
    </p:spTree>
    <p:extLst>
      <p:ext uri="{BB962C8B-B14F-4D97-AF65-F5344CB8AC3E}">
        <p14:creationId xmlns:p14="http://schemas.microsoft.com/office/powerpoint/2010/main" val="37370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fade">
                                      <p:cBhvr>
                                        <p:cTn id="7" dur="500"/>
                                        <p:tgtEl>
                                          <p:spTgt spid="15367"/>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78912" y="4957358"/>
            <a:ext cx="2086913" cy="1721550"/>
            <a:chOff x="678912" y="4957358"/>
            <a:chExt cx="2086913" cy="1721550"/>
          </a:xfrm>
        </p:grpSpPr>
        <p:sp>
          <p:nvSpPr>
            <p:cNvPr id="53" name="Rectangle 52"/>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邮件</a:t>
              </a:r>
              <a:endParaRPr lang="en-US" sz="2400" kern="0" spc="-50" dirty="0" smtClean="0">
                <a:solidFill>
                  <a:prstClr val="white"/>
                </a:solidFill>
                <a:latin typeface="Segoe UI Light"/>
              </a:endParaRPr>
            </a:p>
          </p:txBody>
        </p:sp>
        <p:grpSp>
          <p:nvGrpSpPr>
            <p:cNvPr id="27" name="组合 75"/>
            <p:cNvGrpSpPr>
              <a:grpSpLocks/>
            </p:cNvGrpSpPr>
            <p:nvPr/>
          </p:nvGrpSpPr>
          <p:grpSpPr bwMode="auto">
            <a:xfrm>
              <a:off x="1268272" y="4957358"/>
              <a:ext cx="1017001" cy="1141186"/>
              <a:chOff x="4557486" y="1196975"/>
              <a:chExt cx="1175657" cy="1175657"/>
            </a:xfrm>
          </p:grpSpPr>
          <p:sp>
            <p:nvSpPr>
              <p:cNvPr id="28" name="圆角矩形 4"/>
              <p:cNvSpPr/>
              <p:nvPr/>
            </p:nvSpPr>
            <p:spPr>
              <a:xfrm>
                <a:off x="4557486" y="1196975"/>
                <a:ext cx="1175657" cy="1175657"/>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Freeform 35"/>
              <p:cNvSpPr>
                <a:spLocks noEditPoints="1"/>
              </p:cNvSpPr>
              <p:nvPr/>
            </p:nvSpPr>
            <p:spPr bwMode="auto">
              <a:xfrm>
                <a:off x="4643440" y="1632429"/>
                <a:ext cx="881836" cy="592588"/>
              </a:xfrm>
              <a:custGeom>
                <a:avLst/>
                <a:gdLst>
                  <a:gd name="T0" fmla="*/ 331692898 w 2029"/>
                  <a:gd name="T1" fmla="*/ 0 h 1364"/>
                  <a:gd name="T2" fmla="*/ 51567196 w 2029"/>
                  <a:gd name="T3" fmla="*/ 0 h 1364"/>
                  <a:gd name="T4" fmla="*/ 0 w 2029"/>
                  <a:gd name="T5" fmla="*/ 51338801 h 1364"/>
                  <a:gd name="T6" fmla="*/ 0 w 2029"/>
                  <a:gd name="T7" fmla="*/ 206110274 h 1364"/>
                  <a:gd name="T8" fmla="*/ 51567196 w 2029"/>
                  <a:gd name="T9" fmla="*/ 257449075 h 1364"/>
                  <a:gd name="T10" fmla="*/ 331692898 w 2029"/>
                  <a:gd name="T11" fmla="*/ 257449075 h 1364"/>
                  <a:gd name="T12" fmla="*/ 383260094 w 2029"/>
                  <a:gd name="T13" fmla="*/ 206110274 h 1364"/>
                  <a:gd name="T14" fmla="*/ 383260094 w 2029"/>
                  <a:gd name="T15" fmla="*/ 51338801 h 1364"/>
                  <a:gd name="T16" fmla="*/ 331692898 w 2029"/>
                  <a:gd name="T17" fmla="*/ 0 h 1364"/>
                  <a:gd name="T18" fmla="*/ 257269677 w 2029"/>
                  <a:gd name="T19" fmla="*/ 133065549 h 1364"/>
                  <a:gd name="T20" fmla="*/ 358704286 w 2029"/>
                  <a:gd name="T21" fmla="*/ 36428087 h 1364"/>
                  <a:gd name="T22" fmla="*/ 362671027 w 2029"/>
                  <a:gd name="T23" fmla="*/ 51338801 h 1364"/>
                  <a:gd name="T24" fmla="*/ 362671027 w 2029"/>
                  <a:gd name="T25" fmla="*/ 206110274 h 1364"/>
                  <a:gd name="T26" fmla="*/ 357193126 w 2029"/>
                  <a:gd name="T27" fmla="*/ 223474753 h 1364"/>
                  <a:gd name="T28" fmla="*/ 257269677 w 2029"/>
                  <a:gd name="T29" fmla="*/ 133065549 h 1364"/>
                  <a:gd name="T30" fmla="*/ 331692898 w 2029"/>
                  <a:gd name="T31" fmla="*/ 20573317 h 1364"/>
                  <a:gd name="T32" fmla="*/ 343215004 w 2029"/>
                  <a:gd name="T33" fmla="*/ 22838098 h 1364"/>
                  <a:gd name="T34" fmla="*/ 191724359 w 2029"/>
                  <a:gd name="T35" fmla="*/ 167039870 h 1364"/>
                  <a:gd name="T36" fmla="*/ 40045090 w 2029"/>
                  <a:gd name="T37" fmla="*/ 22838098 h 1364"/>
                  <a:gd name="T38" fmla="*/ 51567196 w 2029"/>
                  <a:gd name="T39" fmla="*/ 20573317 h 1364"/>
                  <a:gd name="T40" fmla="*/ 331692898 w 2029"/>
                  <a:gd name="T41" fmla="*/ 20573317 h 1364"/>
                  <a:gd name="T42" fmla="*/ 26066968 w 2029"/>
                  <a:gd name="T43" fmla="*/ 223474753 h 1364"/>
                  <a:gd name="T44" fmla="*/ 20589067 w 2029"/>
                  <a:gd name="T45" fmla="*/ 206110274 h 1364"/>
                  <a:gd name="T46" fmla="*/ 20589067 w 2029"/>
                  <a:gd name="T47" fmla="*/ 51338801 h 1364"/>
                  <a:gd name="T48" fmla="*/ 24744866 w 2029"/>
                  <a:gd name="T49" fmla="*/ 36428087 h 1364"/>
                  <a:gd name="T50" fmla="*/ 126179475 w 2029"/>
                  <a:gd name="T51" fmla="*/ 133065549 h 1364"/>
                  <a:gd name="T52" fmla="*/ 26066968 w 2029"/>
                  <a:gd name="T53" fmla="*/ 223474753 h 1364"/>
                  <a:gd name="T54" fmla="*/ 51567196 w 2029"/>
                  <a:gd name="T55" fmla="*/ 236875757 h 1364"/>
                  <a:gd name="T56" fmla="*/ 43256033 w 2029"/>
                  <a:gd name="T57" fmla="*/ 235743150 h 1364"/>
                  <a:gd name="T58" fmla="*/ 141101583 w 2029"/>
                  <a:gd name="T59" fmla="*/ 147410175 h 1364"/>
                  <a:gd name="T60" fmla="*/ 184546674 w 2029"/>
                  <a:gd name="T61" fmla="*/ 188745795 h 1364"/>
                  <a:gd name="T62" fmla="*/ 191724359 w 2029"/>
                  <a:gd name="T63" fmla="*/ 191576662 h 1364"/>
                  <a:gd name="T64" fmla="*/ 198713420 w 2029"/>
                  <a:gd name="T65" fmla="*/ 188745795 h 1364"/>
                  <a:gd name="T66" fmla="*/ 242158511 w 2029"/>
                  <a:gd name="T67" fmla="*/ 147410175 h 1364"/>
                  <a:gd name="T68" fmla="*/ 340004061 w 2029"/>
                  <a:gd name="T69" fmla="*/ 235743150 h 1364"/>
                  <a:gd name="T70" fmla="*/ 331692898 w 2029"/>
                  <a:gd name="T71" fmla="*/ 236875757 h 1364"/>
                  <a:gd name="T72" fmla="*/ 51567196 w 2029"/>
                  <a:gd name="T73" fmla="*/ 236875757 h 13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grpSp>
      </p:grpSp>
      <p:grpSp>
        <p:nvGrpSpPr>
          <p:cNvPr id="16" name="Group 15"/>
          <p:cNvGrpSpPr/>
          <p:nvPr/>
        </p:nvGrpSpPr>
        <p:grpSpPr>
          <a:xfrm>
            <a:off x="2963603" y="4945513"/>
            <a:ext cx="2086913" cy="1721550"/>
            <a:chOff x="2963603" y="4945513"/>
            <a:chExt cx="2086913" cy="1721550"/>
          </a:xfrm>
        </p:grpSpPr>
        <p:grpSp>
          <p:nvGrpSpPr>
            <p:cNvPr id="65" name="Group 64"/>
            <p:cNvGrpSpPr/>
            <p:nvPr/>
          </p:nvGrpSpPr>
          <p:grpSpPr>
            <a:xfrm>
              <a:off x="2963603" y="4945513"/>
              <a:ext cx="2086913" cy="1721550"/>
              <a:chOff x="678912" y="4957358"/>
              <a:chExt cx="2086913" cy="1721550"/>
            </a:xfrm>
          </p:grpSpPr>
          <p:sp>
            <p:nvSpPr>
              <p:cNvPr id="66" name="Rectangle 65"/>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自动</a:t>
                </a:r>
                <a:r>
                  <a:rPr lang="zh-CN" altLang="en-US" sz="2400" kern="0" spc="-50" dirty="0">
                    <a:solidFill>
                      <a:prstClr val="white"/>
                    </a:solidFill>
                    <a:latin typeface="Segoe UI Light"/>
                  </a:rPr>
                  <a:t>生成</a:t>
                </a:r>
                <a:endParaRPr lang="en-US" sz="2400" kern="0" spc="-50" dirty="0" smtClean="0">
                  <a:solidFill>
                    <a:prstClr val="white"/>
                  </a:solidFill>
                  <a:latin typeface="Segoe UI Light"/>
                </a:endParaRPr>
              </a:p>
            </p:txBody>
          </p:sp>
          <p:sp>
            <p:nvSpPr>
              <p:cNvPr id="68"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30" name="Group 29"/>
            <p:cNvGrpSpPr/>
            <p:nvPr/>
          </p:nvGrpSpPr>
          <p:grpSpPr>
            <a:xfrm>
              <a:off x="3552963" y="5301788"/>
              <a:ext cx="982052" cy="796756"/>
              <a:chOff x="-3435350" y="5073650"/>
              <a:chExt cx="3192462" cy="2536826"/>
            </a:xfrm>
            <a:solidFill>
              <a:schemeClr val="bg1">
                <a:lumMod val="95000"/>
              </a:schemeClr>
            </a:solidFill>
          </p:grpSpPr>
          <p:sp>
            <p:nvSpPr>
              <p:cNvPr id="31"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4"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5"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8" name="Group 17"/>
          <p:cNvGrpSpPr/>
          <p:nvPr/>
        </p:nvGrpSpPr>
        <p:grpSpPr>
          <a:xfrm>
            <a:off x="7537827" y="4959697"/>
            <a:ext cx="2086913" cy="1695089"/>
            <a:chOff x="9831008" y="4982239"/>
            <a:chExt cx="2086913" cy="1695089"/>
          </a:xfrm>
        </p:grpSpPr>
        <p:sp>
          <p:nvSpPr>
            <p:cNvPr id="79" name="Rectangle 78"/>
            <p:cNvSpPr>
              <a:spLocks/>
            </p:cNvSpPr>
            <p:nvPr/>
          </p:nvSpPr>
          <p:spPr bwMode="auto">
            <a:xfrm>
              <a:off x="9831008" y="498223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准</a:t>
              </a:r>
              <a:r>
                <a:rPr lang="zh-CN" altLang="en-US" sz="2400" kern="0" spc="-50" dirty="0" smtClean="0">
                  <a:solidFill>
                    <a:prstClr val="white"/>
                  </a:solidFill>
                  <a:latin typeface="Segoe UI Light"/>
                </a:rPr>
                <a:t>确匹配</a:t>
              </a:r>
              <a:endParaRPr lang="en-US" sz="2400" kern="0" spc="-50" dirty="0" smtClean="0">
                <a:solidFill>
                  <a:prstClr val="white"/>
                </a:solidFill>
                <a:latin typeface="Segoe UI Light"/>
              </a:endParaRPr>
            </a:p>
          </p:txBody>
        </p:sp>
        <p:pic>
          <p:nvPicPr>
            <p:cNvPr id="40" name="Picture 3" descr="C:\Users\mitchellg\Desktop\Simple_Licensing.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10410942" y="5150950"/>
              <a:ext cx="116681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p:nvPr/>
        </p:nvGrpSpPr>
        <p:grpSpPr>
          <a:xfrm>
            <a:off x="9755312" y="4892190"/>
            <a:ext cx="2086913" cy="1740600"/>
            <a:chOff x="5237134" y="4932283"/>
            <a:chExt cx="2086913" cy="1740600"/>
          </a:xfrm>
        </p:grpSpPr>
        <p:grpSp>
          <p:nvGrpSpPr>
            <p:cNvPr id="73" name="Group 72"/>
            <p:cNvGrpSpPr/>
            <p:nvPr/>
          </p:nvGrpSpPr>
          <p:grpSpPr>
            <a:xfrm>
              <a:off x="5237134" y="4932283"/>
              <a:ext cx="2086913" cy="1740600"/>
              <a:chOff x="231237" y="4957358"/>
              <a:chExt cx="2086913" cy="1740600"/>
            </a:xfrm>
          </p:grpSpPr>
          <p:sp>
            <p:nvSpPr>
              <p:cNvPr id="74" name="Rectangle 73"/>
              <p:cNvSpPr>
                <a:spLocks/>
              </p:cNvSpPr>
              <p:nvPr/>
            </p:nvSpPr>
            <p:spPr bwMode="auto">
              <a:xfrm>
                <a:off x="231237" y="500286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追溯状态</a:t>
                </a:r>
                <a:endParaRPr lang="en-US" sz="2400" kern="0" spc="-50" dirty="0" smtClean="0">
                  <a:solidFill>
                    <a:prstClr val="white"/>
                  </a:solidFill>
                  <a:latin typeface="Segoe UI Light"/>
                </a:endParaRPr>
              </a:p>
            </p:txBody>
          </p:sp>
          <p:sp>
            <p:nvSpPr>
              <p:cNvPr id="75"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1" name="组合 87"/>
            <p:cNvGrpSpPr/>
            <p:nvPr/>
          </p:nvGrpSpPr>
          <p:grpSpPr>
            <a:xfrm>
              <a:off x="5927125" y="5388544"/>
              <a:ext cx="880365" cy="691624"/>
              <a:chOff x="1481138" y="293688"/>
              <a:chExt cx="2717800" cy="2209800"/>
            </a:xfrm>
            <a:solidFill>
              <a:sysClr val="window" lastClr="FFFFFF"/>
            </a:solidFill>
          </p:grpSpPr>
          <p:sp>
            <p:nvSpPr>
              <p:cNvPr id="42" name="Freeform 54"/>
              <p:cNvSpPr>
                <a:spLocks/>
              </p:cNvSpPr>
              <p:nvPr/>
            </p:nvSpPr>
            <p:spPr bwMode="auto">
              <a:xfrm>
                <a:off x="1481138" y="293688"/>
                <a:ext cx="2209800" cy="2209800"/>
              </a:xfrm>
              <a:custGeom>
                <a:avLst/>
                <a:gdLst>
                  <a:gd name="T0" fmla="*/ 312 w 1392"/>
                  <a:gd name="T1" fmla="*/ 116 h 1392"/>
                  <a:gd name="T2" fmla="*/ 182 w 1392"/>
                  <a:gd name="T3" fmla="*/ 226 h 1392"/>
                  <a:gd name="T4" fmla="*/ 84 w 1392"/>
                  <a:gd name="T5" fmla="*/ 364 h 1392"/>
                  <a:gd name="T6" fmla="*/ 22 w 1392"/>
                  <a:gd name="T7" fmla="*/ 518 h 1392"/>
                  <a:gd name="T8" fmla="*/ 0 w 1392"/>
                  <a:gd name="T9" fmla="*/ 684 h 1392"/>
                  <a:gd name="T10" fmla="*/ 18 w 1392"/>
                  <a:gd name="T11" fmla="*/ 854 h 1392"/>
                  <a:gd name="T12" fmla="*/ 64 w 1392"/>
                  <a:gd name="T13" fmla="*/ 988 h 1392"/>
                  <a:gd name="T14" fmla="*/ 156 w 1392"/>
                  <a:gd name="T15" fmla="*/ 1136 h 1392"/>
                  <a:gd name="T16" fmla="*/ 278 w 1392"/>
                  <a:gd name="T17" fmla="*/ 1254 h 1392"/>
                  <a:gd name="T18" fmla="*/ 424 w 1392"/>
                  <a:gd name="T19" fmla="*/ 1338 h 1392"/>
                  <a:gd name="T20" fmla="*/ 584 w 1392"/>
                  <a:gd name="T21" fmla="*/ 1384 h 1392"/>
                  <a:gd name="T22" fmla="*/ 752 w 1392"/>
                  <a:gd name="T23" fmla="*/ 1390 h 1392"/>
                  <a:gd name="T24" fmla="*/ 920 w 1392"/>
                  <a:gd name="T25" fmla="*/ 1356 h 1392"/>
                  <a:gd name="T26" fmla="*/ 1046 w 1392"/>
                  <a:gd name="T27" fmla="*/ 1300 h 1392"/>
                  <a:gd name="T28" fmla="*/ 1172 w 1392"/>
                  <a:gd name="T29" fmla="*/ 1204 h 1392"/>
                  <a:gd name="T30" fmla="*/ 1274 w 1392"/>
                  <a:gd name="T31" fmla="*/ 1086 h 1392"/>
                  <a:gd name="T32" fmla="*/ 1344 w 1392"/>
                  <a:gd name="T33" fmla="*/ 950 h 1392"/>
                  <a:gd name="T34" fmla="*/ 1384 w 1392"/>
                  <a:gd name="T35" fmla="*/ 802 h 1392"/>
                  <a:gd name="T36" fmla="*/ 1390 w 1392"/>
                  <a:gd name="T37" fmla="*/ 648 h 1392"/>
                  <a:gd name="T38" fmla="*/ 1362 w 1392"/>
                  <a:gd name="T39" fmla="*/ 492 h 1392"/>
                  <a:gd name="T40" fmla="*/ 1304 w 1392"/>
                  <a:gd name="T41" fmla="*/ 598 h 1392"/>
                  <a:gd name="T42" fmla="*/ 1310 w 1392"/>
                  <a:gd name="T43" fmla="*/ 736 h 1392"/>
                  <a:gd name="T44" fmla="*/ 1278 w 1392"/>
                  <a:gd name="T45" fmla="*/ 896 h 1392"/>
                  <a:gd name="T46" fmla="*/ 1190 w 1392"/>
                  <a:gd name="T47" fmla="*/ 1064 h 1392"/>
                  <a:gd name="T48" fmla="*/ 1096 w 1392"/>
                  <a:gd name="T49" fmla="*/ 1164 h 1392"/>
                  <a:gd name="T50" fmla="*/ 980 w 1392"/>
                  <a:gd name="T51" fmla="*/ 1244 h 1392"/>
                  <a:gd name="T52" fmla="*/ 864 w 1392"/>
                  <a:gd name="T53" fmla="*/ 1288 h 1392"/>
                  <a:gd name="T54" fmla="*/ 716 w 1392"/>
                  <a:gd name="T55" fmla="*/ 1312 h 1392"/>
                  <a:gd name="T56" fmla="*/ 568 w 1392"/>
                  <a:gd name="T57" fmla="*/ 1298 h 1392"/>
                  <a:gd name="T58" fmla="*/ 428 w 1392"/>
                  <a:gd name="T59" fmla="*/ 1250 h 1392"/>
                  <a:gd name="T60" fmla="*/ 304 w 1392"/>
                  <a:gd name="T61" fmla="*/ 1172 h 1392"/>
                  <a:gd name="T62" fmla="*/ 200 w 1392"/>
                  <a:gd name="T63" fmla="*/ 1062 h 1392"/>
                  <a:gd name="T64" fmla="*/ 136 w 1392"/>
                  <a:gd name="T65" fmla="*/ 954 h 1392"/>
                  <a:gd name="T66" fmla="*/ 90 w 1392"/>
                  <a:gd name="T67" fmla="*/ 806 h 1392"/>
                  <a:gd name="T68" fmla="*/ 82 w 1392"/>
                  <a:gd name="T69" fmla="*/ 656 h 1392"/>
                  <a:gd name="T70" fmla="*/ 108 w 1392"/>
                  <a:gd name="T71" fmla="*/ 512 h 1392"/>
                  <a:gd name="T72" fmla="*/ 170 w 1392"/>
                  <a:gd name="T73" fmla="*/ 376 h 1392"/>
                  <a:gd name="T74" fmla="*/ 262 w 1392"/>
                  <a:gd name="T75" fmla="*/ 260 h 1392"/>
                  <a:gd name="T76" fmla="*/ 382 w 1392"/>
                  <a:gd name="T77" fmla="*/ 166 h 1392"/>
                  <a:gd name="T78" fmla="*/ 492 w 1392"/>
                  <a:gd name="T79" fmla="*/ 116 h 1392"/>
                  <a:gd name="T80" fmla="*/ 628 w 1392"/>
                  <a:gd name="T81" fmla="*/ 84 h 1392"/>
                  <a:gd name="T82" fmla="*/ 766 w 1392"/>
                  <a:gd name="T83" fmla="*/ 84 h 1392"/>
                  <a:gd name="T84" fmla="*/ 1020 w 1392"/>
                  <a:gd name="T85" fmla="*/ 172 h 1392"/>
                  <a:gd name="T86" fmla="*/ 1126 w 1392"/>
                  <a:gd name="T87" fmla="*/ 256 h 1392"/>
                  <a:gd name="T88" fmla="*/ 1214 w 1392"/>
                  <a:gd name="T89" fmla="*/ 364 h 1392"/>
                  <a:gd name="T90" fmla="*/ 1226 w 1392"/>
                  <a:gd name="T91" fmla="*/ 244 h 1392"/>
                  <a:gd name="T92" fmla="*/ 1112 w 1392"/>
                  <a:gd name="T93" fmla="*/ 138 h 1392"/>
                  <a:gd name="T94" fmla="*/ 980 w 1392"/>
                  <a:gd name="T95" fmla="*/ 62 h 1392"/>
                  <a:gd name="T96" fmla="*/ 834 w 1392"/>
                  <a:gd name="T97" fmla="*/ 14 h 1392"/>
                  <a:gd name="T98" fmla="*/ 682 w 1392"/>
                  <a:gd name="T99" fmla="*/ 0 h 1392"/>
                  <a:gd name="T100" fmla="*/ 526 w 1392"/>
                  <a:gd name="T101" fmla="*/ 20 h 1392"/>
                  <a:gd name="T102" fmla="*/ 404 w 1392"/>
                  <a:gd name="T103" fmla="*/ 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2" h="1392">
                    <a:moveTo>
                      <a:pt x="404" y="64"/>
                    </a:moveTo>
                    <a:lnTo>
                      <a:pt x="404" y="64"/>
                    </a:lnTo>
                    <a:lnTo>
                      <a:pt x="372" y="80"/>
                    </a:lnTo>
                    <a:lnTo>
                      <a:pt x="342" y="96"/>
                    </a:lnTo>
                    <a:lnTo>
                      <a:pt x="312" y="116"/>
                    </a:lnTo>
                    <a:lnTo>
                      <a:pt x="284" y="136"/>
                    </a:lnTo>
                    <a:lnTo>
                      <a:pt x="256" y="156"/>
                    </a:lnTo>
                    <a:lnTo>
                      <a:pt x="230" y="178"/>
                    </a:lnTo>
                    <a:lnTo>
                      <a:pt x="204" y="202"/>
                    </a:lnTo>
                    <a:lnTo>
                      <a:pt x="182" y="226"/>
                    </a:lnTo>
                    <a:lnTo>
                      <a:pt x="160" y="252"/>
                    </a:lnTo>
                    <a:lnTo>
                      <a:pt x="138" y="280"/>
                    </a:lnTo>
                    <a:lnTo>
                      <a:pt x="118" y="306"/>
                    </a:lnTo>
                    <a:lnTo>
                      <a:pt x="100" y="334"/>
                    </a:lnTo>
                    <a:lnTo>
                      <a:pt x="84" y="364"/>
                    </a:lnTo>
                    <a:lnTo>
                      <a:pt x="68" y="394"/>
                    </a:lnTo>
                    <a:lnTo>
                      <a:pt x="54" y="424"/>
                    </a:lnTo>
                    <a:lnTo>
                      <a:pt x="42" y="456"/>
                    </a:lnTo>
                    <a:lnTo>
                      <a:pt x="32" y="486"/>
                    </a:lnTo>
                    <a:lnTo>
                      <a:pt x="22" y="518"/>
                    </a:lnTo>
                    <a:lnTo>
                      <a:pt x="14" y="552"/>
                    </a:lnTo>
                    <a:lnTo>
                      <a:pt x="8" y="584"/>
                    </a:lnTo>
                    <a:lnTo>
                      <a:pt x="4" y="618"/>
                    </a:lnTo>
                    <a:lnTo>
                      <a:pt x="0" y="652"/>
                    </a:lnTo>
                    <a:lnTo>
                      <a:pt x="0" y="684"/>
                    </a:lnTo>
                    <a:lnTo>
                      <a:pt x="0" y="718"/>
                    </a:lnTo>
                    <a:lnTo>
                      <a:pt x="2" y="752"/>
                    </a:lnTo>
                    <a:lnTo>
                      <a:pt x="6" y="786"/>
                    </a:lnTo>
                    <a:lnTo>
                      <a:pt x="10" y="820"/>
                    </a:lnTo>
                    <a:lnTo>
                      <a:pt x="18" y="854"/>
                    </a:lnTo>
                    <a:lnTo>
                      <a:pt x="26" y="888"/>
                    </a:lnTo>
                    <a:lnTo>
                      <a:pt x="36" y="922"/>
                    </a:lnTo>
                    <a:lnTo>
                      <a:pt x="48" y="954"/>
                    </a:lnTo>
                    <a:lnTo>
                      <a:pt x="64" y="988"/>
                    </a:lnTo>
                    <a:lnTo>
                      <a:pt x="64" y="988"/>
                    </a:lnTo>
                    <a:lnTo>
                      <a:pt x="78" y="1020"/>
                    </a:lnTo>
                    <a:lnTo>
                      <a:pt x="96" y="1050"/>
                    </a:lnTo>
                    <a:lnTo>
                      <a:pt x="114" y="1080"/>
                    </a:lnTo>
                    <a:lnTo>
                      <a:pt x="134" y="1110"/>
                    </a:lnTo>
                    <a:lnTo>
                      <a:pt x="156" y="1136"/>
                    </a:lnTo>
                    <a:lnTo>
                      <a:pt x="178" y="1162"/>
                    </a:lnTo>
                    <a:lnTo>
                      <a:pt x="202" y="1188"/>
                    </a:lnTo>
                    <a:lnTo>
                      <a:pt x="226" y="1212"/>
                    </a:lnTo>
                    <a:lnTo>
                      <a:pt x="252" y="1234"/>
                    </a:lnTo>
                    <a:lnTo>
                      <a:pt x="278" y="1254"/>
                    </a:lnTo>
                    <a:lnTo>
                      <a:pt x="306" y="1274"/>
                    </a:lnTo>
                    <a:lnTo>
                      <a:pt x="334" y="1292"/>
                    </a:lnTo>
                    <a:lnTo>
                      <a:pt x="362" y="1308"/>
                    </a:lnTo>
                    <a:lnTo>
                      <a:pt x="392" y="1324"/>
                    </a:lnTo>
                    <a:lnTo>
                      <a:pt x="424" y="1338"/>
                    </a:lnTo>
                    <a:lnTo>
                      <a:pt x="454" y="1350"/>
                    </a:lnTo>
                    <a:lnTo>
                      <a:pt x="486" y="1360"/>
                    </a:lnTo>
                    <a:lnTo>
                      <a:pt x="518" y="1370"/>
                    </a:lnTo>
                    <a:lnTo>
                      <a:pt x="550" y="1378"/>
                    </a:lnTo>
                    <a:lnTo>
                      <a:pt x="584" y="1384"/>
                    </a:lnTo>
                    <a:lnTo>
                      <a:pt x="616" y="1388"/>
                    </a:lnTo>
                    <a:lnTo>
                      <a:pt x="650" y="1392"/>
                    </a:lnTo>
                    <a:lnTo>
                      <a:pt x="684" y="1392"/>
                    </a:lnTo>
                    <a:lnTo>
                      <a:pt x="718" y="1392"/>
                    </a:lnTo>
                    <a:lnTo>
                      <a:pt x="752" y="1390"/>
                    </a:lnTo>
                    <a:lnTo>
                      <a:pt x="786" y="1388"/>
                    </a:lnTo>
                    <a:lnTo>
                      <a:pt x="820" y="1382"/>
                    </a:lnTo>
                    <a:lnTo>
                      <a:pt x="854" y="1374"/>
                    </a:lnTo>
                    <a:lnTo>
                      <a:pt x="888" y="1366"/>
                    </a:lnTo>
                    <a:lnTo>
                      <a:pt x="920" y="1356"/>
                    </a:lnTo>
                    <a:lnTo>
                      <a:pt x="954" y="1344"/>
                    </a:lnTo>
                    <a:lnTo>
                      <a:pt x="986" y="1330"/>
                    </a:lnTo>
                    <a:lnTo>
                      <a:pt x="986" y="1330"/>
                    </a:lnTo>
                    <a:lnTo>
                      <a:pt x="1016" y="1314"/>
                    </a:lnTo>
                    <a:lnTo>
                      <a:pt x="1046" y="1300"/>
                    </a:lnTo>
                    <a:lnTo>
                      <a:pt x="1072" y="1282"/>
                    </a:lnTo>
                    <a:lnTo>
                      <a:pt x="1100" y="1264"/>
                    </a:lnTo>
                    <a:lnTo>
                      <a:pt x="1124" y="1246"/>
                    </a:lnTo>
                    <a:lnTo>
                      <a:pt x="1150" y="1226"/>
                    </a:lnTo>
                    <a:lnTo>
                      <a:pt x="1172" y="1204"/>
                    </a:lnTo>
                    <a:lnTo>
                      <a:pt x="1196" y="1182"/>
                    </a:lnTo>
                    <a:lnTo>
                      <a:pt x="1216" y="1160"/>
                    </a:lnTo>
                    <a:lnTo>
                      <a:pt x="1236" y="1136"/>
                    </a:lnTo>
                    <a:lnTo>
                      <a:pt x="1256" y="1112"/>
                    </a:lnTo>
                    <a:lnTo>
                      <a:pt x="1274" y="1086"/>
                    </a:lnTo>
                    <a:lnTo>
                      <a:pt x="1290" y="1060"/>
                    </a:lnTo>
                    <a:lnTo>
                      <a:pt x="1306" y="1034"/>
                    </a:lnTo>
                    <a:lnTo>
                      <a:pt x="1320" y="1006"/>
                    </a:lnTo>
                    <a:lnTo>
                      <a:pt x="1332" y="978"/>
                    </a:lnTo>
                    <a:lnTo>
                      <a:pt x="1344" y="950"/>
                    </a:lnTo>
                    <a:lnTo>
                      <a:pt x="1354" y="922"/>
                    </a:lnTo>
                    <a:lnTo>
                      <a:pt x="1364" y="892"/>
                    </a:lnTo>
                    <a:lnTo>
                      <a:pt x="1372" y="862"/>
                    </a:lnTo>
                    <a:lnTo>
                      <a:pt x="1378" y="832"/>
                    </a:lnTo>
                    <a:lnTo>
                      <a:pt x="1384" y="802"/>
                    </a:lnTo>
                    <a:lnTo>
                      <a:pt x="1388" y="772"/>
                    </a:lnTo>
                    <a:lnTo>
                      <a:pt x="1390" y="740"/>
                    </a:lnTo>
                    <a:lnTo>
                      <a:pt x="1392" y="710"/>
                    </a:lnTo>
                    <a:lnTo>
                      <a:pt x="1392" y="678"/>
                    </a:lnTo>
                    <a:lnTo>
                      <a:pt x="1390" y="648"/>
                    </a:lnTo>
                    <a:lnTo>
                      <a:pt x="1388" y="616"/>
                    </a:lnTo>
                    <a:lnTo>
                      <a:pt x="1384" y="584"/>
                    </a:lnTo>
                    <a:lnTo>
                      <a:pt x="1378" y="554"/>
                    </a:lnTo>
                    <a:lnTo>
                      <a:pt x="1370" y="522"/>
                    </a:lnTo>
                    <a:lnTo>
                      <a:pt x="1362" y="492"/>
                    </a:lnTo>
                    <a:lnTo>
                      <a:pt x="1284" y="516"/>
                    </a:lnTo>
                    <a:lnTo>
                      <a:pt x="1284" y="516"/>
                    </a:lnTo>
                    <a:lnTo>
                      <a:pt x="1292" y="542"/>
                    </a:lnTo>
                    <a:lnTo>
                      <a:pt x="1298" y="570"/>
                    </a:lnTo>
                    <a:lnTo>
                      <a:pt x="1304" y="598"/>
                    </a:lnTo>
                    <a:lnTo>
                      <a:pt x="1308" y="626"/>
                    </a:lnTo>
                    <a:lnTo>
                      <a:pt x="1310" y="654"/>
                    </a:lnTo>
                    <a:lnTo>
                      <a:pt x="1312" y="680"/>
                    </a:lnTo>
                    <a:lnTo>
                      <a:pt x="1312" y="708"/>
                    </a:lnTo>
                    <a:lnTo>
                      <a:pt x="1310" y="736"/>
                    </a:lnTo>
                    <a:lnTo>
                      <a:pt x="1308" y="762"/>
                    </a:lnTo>
                    <a:lnTo>
                      <a:pt x="1304" y="790"/>
                    </a:lnTo>
                    <a:lnTo>
                      <a:pt x="1300" y="816"/>
                    </a:lnTo>
                    <a:lnTo>
                      <a:pt x="1294" y="844"/>
                    </a:lnTo>
                    <a:lnTo>
                      <a:pt x="1278" y="896"/>
                    </a:lnTo>
                    <a:lnTo>
                      <a:pt x="1258" y="946"/>
                    </a:lnTo>
                    <a:lnTo>
                      <a:pt x="1234" y="994"/>
                    </a:lnTo>
                    <a:lnTo>
                      <a:pt x="1220" y="1018"/>
                    </a:lnTo>
                    <a:lnTo>
                      <a:pt x="1206" y="1040"/>
                    </a:lnTo>
                    <a:lnTo>
                      <a:pt x="1190" y="1064"/>
                    </a:lnTo>
                    <a:lnTo>
                      <a:pt x="1174" y="1084"/>
                    </a:lnTo>
                    <a:lnTo>
                      <a:pt x="1156" y="1106"/>
                    </a:lnTo>
                    <a:lnTo>
                      <a:pt x="1138" y="1126"/>
                    </a:lnTo>
                    <a:lnTo>
                      <a:pt x="1118" y="1146"/>
                    </a:lnTo>
                    <a:lnTo>
                      <a:pt x="1096" y="1164"/>
                    </a:lnTo>
                    <a:lnTo>
                      <a:pt x="1076" y="1182"/>
                    </a:lnTo>
                    <a:lnTo>
                      <a:pt x="1052" y="1198"/>
                    </a:lnTo>
                    <a:lnTo>
                      <a:pt x="1028" y="1214"/>
                    </a:lnTo>
                    <a:lnTo>
                      <a:pt x="1004" y="1230"/>
                    </a:lnTo>
                    <a:lnTo>
                      <a:pt x="980" y="1244"/>
                    </a:lnTo>
                    <a:lnTo>
                      <a:pt x="954" y="1256"/>
                    </a:lnTo>
                    <a:lnTo>
                      <a:pt x="954" y="1256"/>
                    </a:lnTo>
                    <a:lnTo>
                      <a:pt x="924" y="1268"/>
                    </a:lnTo>
                    <a:lnTo>
                      <a:pt x="894" y="1280"/>
                    </a:lnTo>
                    <a:lnTo>
                      <a:pt x="864" y="1288"/>
                    </a:lnTo>
                    <a:lnTo>
                      <a:pt x="836" y="1296"/>
                    </a:lnTo>
                    <a:lnTo>
                      <a:pt x="806" y="1302"/>
                    </a:lnTo>
                    <a:lnTo>
                      <a:pt x="776" y="1308"/>
                    </a:lnTo>
                    <a:lnTo>
                      <a:pt x="746" y="1310"/>
                    </a:lnTo>
                    <a:lnTo>
                      <a:pt x="716" y="1312"/>
                    </a:lnTo>
                    <a:lnTo>
                      <a:pt x="686" y="1312"/>
                    </a:lnTo>
                    <a:lnTo>
                      <a:pt x="656" y="1312"/>
                    </a:lnTo>
                    <a:lnTo>
                      <a:pt x="626" y="1308"/>
                    </a:lnTo>
                    <a:lnTo>
                      <a:pt x="596" y="1304"/>
                    </a:lnTo>
                    <a:lnTo>
                      <a:pt x="568" y="1298"/>
                    </a:lnTo>
                    <a:lnTo>
                      <a:pt x="538" y="1292"/>
                    </a:lnTo>
                    <a:lnTo>
                      <a:pt x="510" y="1284"/>
                    </a:lnTo>
                    <a:lnTo>
                      <a:pt x="482" y="1274"/>
                    </a:lnTo>
                    <a:lnTo>
                      <a:pt x="454" y="1264"/>
                    </a:lnTo>
                    <a:lnTo>
                      <a:pt x="428" y="1250"/>
                    </a:lnTo>
                    <a:lnTo>
                      <a:pt x="402" y="1238"/>
                    </a:lnTo>
                    <a:lnTo>
                      <a:pt x="376" y="1222"/>
                    </a:lnTo>
                    <a:lnTo>
                      <a:pt x="350" y="1206"/>
                    </a:lnTo>
                    <a:lnTo>
                      <a:pt x="326" y="1190"/>
                    </a:lnTo>
                    <a:lnTo>
                      <a:pt x="304" y="1172"/>
                    </a:lnTo>
                    <a:lnTo>
                      <a:pt x="280" y="1152"/>
                    </a:lnTo>
                    <a:lnTo>
                      <a:pt x="258" y="1130"/>
                    </a:lnTo>
                    <a:lnTo>
                      <a:pt x="238" y="1108"/>
                    </a:lnTo>
                    <a:lnTo>
                      <a:pt x="218" y="1086"/>
                    </a:lnTo>
                    <a:lnTo>
                      <a:pt x="200" y="1062"/>
                    </a:lnTo>
                    <a:lnTo>
                      <a:pt x="182" y="1036"/>
                    </a:lnTo>
                    <a:lnTo>
                      <a:pt x="166" y="1010"/>
                    </a:lnTo>
                    <a:lnTo>
                      <a:pt x="150" y="982"/>
                    </a:lnTo>
                    <a:lnTo>
                      <a:pt x="136" y="954"/>
                    </a:lnTo>
                    <a:lnTo>
                      <a:pt x="136" y="954"/>
                    </a:lnTo>
                    <a:lnTo>
                      <a:pt x="124" y="924"/>
                    </a:lnTo>
                    <a:lnTo>
                      <a:pt x="114" y="896"/>
                    </a:lnTo>
                    <a:lnTo>
                      <a:pt x="104" y="866"/>
                    </a:lnTo>
                    <a:lnTo>
                      <a:pt x="96" y="836"/>
                    </a:lnTo>
                    <a:lnTo>
                      <a:pt x="90" y="806"/>
                    </a:lnTo>
                    <a:lnTo>
                      <a:pt x="86" y="776"/>
                    </a:lnTo>
                    <a:lnTo>
                      <a:pt x="82" y="746"/>
                    </a:lnTo>
                    <a:lnTo>
                      <a:pt x="80" y="716"/>
                    </a:lnTo>
                    <a:lnTo>
                      <a:pt x="80" y="686"/>
                    </a:lnTo>
                    <a:lnTo>
                      <a:pt x="82" y="656"/>
                    </a:lnTo>
                    <a:lnTo>
                      <a:pt x="84" y="626"/>
                    </a:lnTo>
                    <a:lnTo>
                      <a:pt x="88" y="598"/>
                    </a:lnTo>
                    <a:lnTo>
                      <a:pt x="94" y="568"/>
                    </a:lnTo>
                    <a:lnTo>
                      <a:pt x="100" y="540"/>
                    </a:lnTo>
                    <a:lnTo>
                      <a:pt x="108" y="512"/>
                    </a:lnTo>
                    <a:lnTo>
                      <a:pt x="118" y="484"/>
                    </a:lnTo>
                    <a:lnTo>
                      <a:pt x="130" y="456"/>
                    </a:lnTo>
                    <a:lnTo>
                      <a:pt x="142" y="428"/>
                    </a:lnTo>
                    <a:lnTo>
                      <a:pt x="154" y="402"/>
                    </a:lnTo>
                    <a:lnTo>
                      <a:pt x="170" y="376"/>
                    </a:lnTo>
                    <a:lnTo>
                      <a:pt x="186" y="352"/>
                    </a:lnTo>
                    <a:lnTo>
                      <a:pt x="202" y="328"/>
                    </a:lnTo>
                    <a:lnTo>
                      <a:pt x="222" y="304"/>
                    </a:lnTo>
                    <a:lnTo>
                      <a:pt x="240" y="282"/>
                    </a:lnTo>
                    <a:lnTo>
                      <a:pt x="262" y="260"/>
                    </a:lnTo>
                    <a:lnTo>
                      <a:pt x="284" y="238"/>
                    </a:lnTo>
                    <a:lnTo>
                      <a:pt x="306" y="220"/>
                    </a:lnTo>
                    <a:lnTo>
                      <a:pt x="330" y="200"/>
                    </a:lnTo>
                    <a:lnTo>
                      <a:pt x="356" y="182"/>
                    </a:lnTo>
                    <a:lnTo>
                      <a:pt x="382" y="166"/>
                    </a:lnTo>
                    <a:lnTo>
                      <a:pt x="410" y="152"/>
                    </a:lnTo>
                    <a:lnTo>
                      <a:pt x="438" y="138"/>
                    </a:lnTo>
                    <a:lnTo>
                      <a:pt x="438" y="138"/>
                    </a:lnTo>
                    <a:lnTo>
                      <a:pt x="466" y="126"/>
                    </a:lnTo>
                    <a:lnTo>
                      <a:pt x="492" y="116"/>
                    </a:lnTo>
                    <a:lnTo>
                      <a:pt x="520" y="106"/>
                    </a:lnTo>
                    <a:lnTo>
                      <a:pt x="546" y="100"/>
                    </a:lnTo>
                    <a:lnTo>
                      <a:pt x="574" y="94"/>
                    </a:lnTo>
                    <a:lnTo>
                      <a:pt x="602" y="88"/>
                    </a:lnTo>
                    <a:lnTo>
                      <a:pt x="628" y="84"/>
                    </a:lnTo>
                    <a:lnTo>
                      <a:pt x="656" y="82"/>
                    </a:lnTo>
                    <a:lnTo>
                      <a:pt x="684" y="80"/>
                    </a:lnTo>
                    <a:lnTo>
                      <a:pt x="710" y="80"/>
                    </a:lnTo>
                    <a:lnTo>
                      <a:pt x="738" y="82"/>
                    </a:lnTo>
                    <a:lnTo>
                      <a:pt x="766" y="84"/>
                    </a:lnTo>
                    <a:lnTo>
                      <a:pt x="818" y="94"/>
                    </a:lnTo>
                    <a:lnTo>
                      <a:pt x="872" y="106"/>
                    </a:lnTo>
                    <a:lnTo>
                      <a:pt x="922" y="124"/>
                    </a:lnTo>
                    <a:lnTo>
                      <a:pt x="972" y="146"/>
                    </a:lnTo>
                    <a:lnTo>
                      <a:pt x="1020" y="172"/>
                    </a:lnTo>
                    <a:lnTo>
                      <a:pt x="1042" y="188"/>
                    </a:lnTo>
                    <a:lnTo>
                      <a:pt x="1064" y="204"/>
                    </a:lnTo>
                    <a:lnTo>
                      <a:pt x="1086" y="220"/>
                    </a:lnTo>
                    <a:lnTo>
                      <a:pt x="1106" y="238"/>
                    </a:lnTo>
                    <a:lnTo>
                      <a:pt x="1126" y="256"/>
                    </a:lnTo>
                    <a:lnTo>
                      <a:pt x="1146" y="276"/>
                    </a:lnTo>
                    <a:lnTo>
                      <a:pt x="1164" y="298"/>
                    </a:lnTo>
                    <a:lnTo>
                      <a:pt x="1182" y="318"/>
                    </a:lnTo>
                    <a:lnTo>
                      <a:pt x="1198" y="342"/>
                    </a:lnTo>
                    <a:lnTo>
                      <a:pt x="1214" y="364"/>
                    </a:lnTo>
                    <a:lnTo>
                      <a:pt x="1282" y="322"/>
                    </a:lnTo>
                    <a:lnTo>
                      <a:pt x="1282" y="322"/>
                    </a:lnTo>
                    <a:lnTo>
                      <a:pt x="1264" y="294"/>
                    </a:lnTo>
                    <a:lnTo>
                      <a:pt x="1246" y="270"/>
                    </a:lnTo>
                    <a:lnTo>
                      <a:pt x="1226" y="244"/>
                    </a:lnTo>
                    <a:lnTo>
                      <a:pt x="1204" y="222"/>
                    </a:lnTo>
                    <a:lnTo>
                      <a:pt x="1182" y="198"/>
                    </a:lnTo>
                    <a:lnTo>
                      <a:pt x="1160" y="178"/>
                    </a:lnTo>
                    <a:lnTo>
                      <a:pt x="1136" y="158"/>
                    </a:lnTo>
                    <a:lnTo>
                      <a:pt x="1112" y="138"/>
                    </a:lnTo>
                    <a:lnTo>
                      <a:pt x="1088" y="120"/>
                    </a:lnTo>
                    <a:lnTo>
                      <a:pt x="1062" y="104"/>
                    </a:lnTo>
                    <a:lnTo>
                      <a:pt x="1034" y="88"/>
                    </a:lnTo>
                    <a:lnTo>
                      <a:pt x="1008" y="74"/>
                    </a:lnTo>
                    <a:lnTo>
                      <a:pt x="980" y="62"/>
                    </a:lnTo>
                    <a:lnTo>
                      <a:pt x="952" y="50"/>
                    </a:lnTo>
                    <a:lnTo>
                      <a:pt x="924" y="38"/>
                    </a:lnTo>
                    <a:lnTo>
                      <a:pt x="894" y="30"/>
                    </a:lnTo>
                    <a:lnTo>
                      <a:pt x="864" y="22"/>
                    </a:lnTo>
                    <a:lnTo>
                      <a:pt x="834" y="14"/>
                    </a:lnTo>
                    <a:lnTo>
                      <a:pt x="804" y="8"/>
                    </a:lnTo>
                    <a:lnTo>
                      <a:pt x="774" y="4"/>
                    </a:lnTo>
                    <a:lnTo>
                      <a:pt x="744" y="2"/>
                    </a:lnTo>
                    <a:lnTo>
                      <a:pt x="712" y="0"/>
                    </a:lnTo>
                    <a:lnTo>
                      <a:pt x="682" y="0"/>
                    </a:lnTo>
                    <a:lnTo>
                      <a:pt x="650" y="2"/>
                    </a:lnTo>
                    <a:lnTo>
                      <a:pt x="620" y="4"/>
                    </a:lnTo>
                    <a:lnTo>
                      <a:pt x="588" y="8"/>
                    </a:lnTo>
                    <a:lnTo>
                      <a:pt x="558" y="14"/>
                    </a:lnTo>
                    <a:lnTo>
                      <a:pt x="526" y="20"/>
                    </a:lnTo>
                    <a:lnTo>
                      <a:pt x="496" y="30"/>
                    </a:lnTo>
                    <a:lnTo>
                      <a:pt x="466" y="40"/>
                    </a:lnTo>
                    <a:lnTo>
                      <a:pt x="434" y="50"/>
                    </a:lnTo>
                    <a:lnTo>
                      <a:pt x="404" y="64"/>
                    </a:lnTo>
                    <a:lnTo>
                      <a:pt x="40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3" name="Freeform 55"/>
              <p:cNvSpPr>
                <a:spLocks/>
              </p:cNvSpPr>
              <p:nvPr/>
            </p:nvSpPr>
            <p:spPr bwMode="auto">
              <a:xfrm>
                <a:off x="1731963" y="544513"/>
                <a:ext cx="1708150" cy="1711325"/>
              </a:xfrm>
              <a:custGeom>
                <a:avLst/>
                <a:gdLst>
                  <a:gd name="T0" fmla="*/ 288 w 1076"/>
                  <a:gd name="T1" fmla="*/ 62 h 1078"/>
                  <a:gd name="T2" fmla="*/ 218 w 1076"/>
                  <a:gd name="T3" fmla="*/ 104 h 1078"/>
                  <a:gd name="T4" fmla="*/ 158 w 1076"/>
                  <a:gd name="T5" fmla="*/ 156 h 1078"/>
                  <a:gd name="T6" fmla="*/ 106 w 1076"/>
                  <a:gd name="T7" fmla="*/ 216 h 1078"/>
                  <a:gd name="T8" fmla="*/ 64 w 1076"/>
                  <a:gd name="T9" fmla="*/ 282 h 1078"/>
                  <a:gd name="T10" fmla="*/ 32 w 1076"/>
                  <a:gd name="T11" fmla="*/ 352 h 1078"/>
                  <a:gd name="T12" fmla="*/ 12 w 1076"/>
                  <a:gd name="T13" fmla="*/ 426 h 1078"/>
                  <a:gd name="T14" fmla="*/ 0 w 1076"/>
                  <a:gd name="T15" fmla="*/ 504 h 1078"/>
                  <a:gd name="T16" fmla="*/ 0 w 1076"/>
                  <a:gd name="T17" fmla="*/ 582 h 1078"/>
                  <a:gd name="T18" fmla="*/ 14 w 1076"/>
                  <a:gd name="T19" fmla="*/ 660 h 1078"/>
                  <a:gd name="T20" fmla="*/ 38 w 1076"/>
                  <a:gd name="T21" fmla="*/ 738 h 1078"/>
                  <a:gd name="T22" fmla="*/ 60 w 1076"/>
                  <a:gd name="T23" fmla="*/ 788 h 1078"/>
                  <a:gd name="T24" fmla="*/ 104 w 1076"/>
                  <a:gd name="T25" fmla="*/ 858 h 1078"/>
                  <a:gd name="T26" fmla="*/ 156 w 1076"/>
                  <a:gd name="T27" fmla="*/ 918 h 1078"/>
                  <a:gd name="T28" fmla="*/ 214 w 1076"/>
                  <a:gd name="T29" fmla="*/ 970 h 1078"/>
                  <a:gd name="T30" fmla="*/ 280 w 1076"/>
                  <a:gd name="T31" fmla="*/ 1012 h 1078"/>
                  <a:gd name="T32" fmla="*/ 350 w 1076"/>
                  <a:gd name="T33" fmla="*/ 1044 h 1078"/>
                  <a:gd name="T34" fmla="*/ 426 w 1076"/>
                  <a:gd name="T35" fmla="*/ 1066 h 1078"/>
                  <a:gd name="T36" fmla="*/ 502 w 1076"/>
                  <a:gd name="T37" fmla="*/ 1076 h 1078"/>
                  <a:gd name="T38" fmla="*/ 580 w 1076"/>
                  <a:gd name="T39" fmla="*/ 1076 h 1078"/>
                  <a:gd name="T40" fmla="*/ 660 w 1076"/>
                  <a:gd name="T41" fmla="*/ 1064 h 1078"/>
                  <a:gd name="T42" fmla="*/ 738 w 1076"/>
                  <a:gd name="T43" fmla="*/ 1038 h 1078"/>
                  <a:gd name="T44" fmla="*/ 808 w 1076"/>
                  <a:gd name="T45" fmla="*/ 1004 h 1078"/>
                  <a:gd name="T46" fmla="*/ 924 w 1076"/>
                  <a:gd name="T47" fmla="*/ 914 h 1078"/>
                  <a:gd name="T48" fmla="*/ 1010 w 1076"/>
                  <a:gd name="T49" fmla="*/ 798 h 1078"/>
                  <a:gd name="T50" fmla="*/ 1060 w 1076"/>
                  <a:gd name="T51" fmla="*/ 666 h 1078"/>
                  <a:gd name="T52" fmla="*/ 1076 w 1076"/>
                  <a:gd name="T53" fmla="*/ 524 h 1078"/>
                  <a:gd name="T54" fmla="*/ 1052 w 1076"/>
                  <a:gd name="T55" fmla="*/ 380 h 1078"/>
                  <a:gd name="T56" fmla="*/ 956 w 1076"/>
                  <a:gd name="T57" fmla="*/ 450 h 1078"/>
                  <a:gd name="T58" fmla="*/ 964 w 1076"/>
                  <a:gd name="T59" fmla="*/ 564 h 1078"/>
                  <a:gd name="T60" fmla="*/ 942 w 1076"/>
                  <a:gd name="T61" fmla="*/ 676 h 1078"/>
                  <a:gd name="T62" fmla="*/ 892 w 1076"/>
                  <a:gd name="T63" fmla="*/ 778 h 1078"/>
                  <a:gd name="T64" fmla="*/ 816 w 1076"/>
                  <a:gd name="T65" fmla="*/ 862 h 1078"/>
                  <a:gd name="T66" fmla="*/ 716 w 1076"/>
                  <a:gd name="T67" fmla="*/ 926 h 1078"/>
                  <a:gd name="T68" fmla="*/ 634 w 1076"/>
                  <a:gd name="T69" fmla="*/ 954 h 1078"/>
                  <a:gd name="T70" fmla="*/ 510 w 1076"/>
                  <a:gd name="T71" fmla="*/ 964 h 1078"/>
                  <a:gd name="T72" fmla="*/ 390 w 1076"/>
                  <a:gd name="T73" fmla="*/ 940 h 1078"/>
                  <a:gd name="T74" fmla="*/ 282 w 1076"/>
                  <a:gd name="T75" fmla="*/ 880 h 1078"/>
                  <a:gd name="T76" fmla="*/ 194 w 1076"/>
                  <a:gd name="T77" fmla="*/ 792 h 1078"/>
                  <a:gd name="T78" fmla="*/ 150 w 1076"/>
                  <a:gd name="T79" fmla="*/ 718 h 1078"/>
                  <a:gd name="T80" fmla="*/ 114 w 1076"/>
                  <a:gd name="T81" fmla="*/ 594 h 1078"/>
                  <a:gd name="T82" fmla="*/ 116 w 1076"/>
                  <a:gd name="T83" fmla="*/ 470 h 1078"/>
                  <a:gd name="T84" fmla="*/ 154 w 1076"/>
                  <a:gd name="T85" fmla="*/ 352 h 1078"/>
                  <a:gd name="T86" fmla="*/ 222 w 1076"/>
                  <a:gd name="T87" fmla="*/ 250 h 1078"/>
                  <a:gd name="T88" fmla="*/ 320 w 1076"/>
                  <a:gd name="T89" fmla="*/ 170 h 1078"/>
                  <a:gd name="T90" fmla="*/ 396 w 1076"/>
                  <a:gd name="T91" fmla="*/ 136 h 1078"/>
                  <a:gd name="T92" fmla="*/ 510 w 1076"/>
                  <a:gd name="T93" fmla="*/ 112 h 1078"/>
                  <a:gd name="T94" fmla="*/ 622 w 1076"/>
                  <a:gd name="T95" fmla="*/ 120 h 1078"/>
                  <a:gd name="T96" fmla="*/ 728 w 1076"/>
                  <a:gd name="T97" fmla="*/ 156 h 1078"/>
                  <a:gd name="T98" fmla="*/ 822 w 1076"/>
                  <a:gd name="T99" fmla="*/ 220 h 1078"/>
                  <a:gd name="T100" fmla="*/ 896 w 1076"/>
                  <a:gd name="T101" fmla="*/ 308 h 1078"/>
                  <a:gd name="T102" fmla="*/ 962 w 1076"/>
                  <a:gd name="T103" fmla="*/ 208 h 1078"/>
                  <a:gd name="T104" fmla="*/ 860 w 1076"/>
                  <a:gd name="T105" fmla="*/ 106 h 1078"/>
                  <a:gd name="T106" fmla="*/ 736 w 1076"/>
                  <a:gd name="T107" fmla="*/ 38 h 1078"/>
                  <a:gd name="T108" fmla="*/ 598 w 1076"/>
                  <a:gd name="T109" fmla="*/ 4 h 1078"/>
                  <a:gd name="T110" fmla="*/ 454 w 1076"/>
                  <a:gd name="T111" fmla="*/ 6 h 1078"/>
                  <a:gd name="T112" fmla="*/ 312 w 1076"/>
                  <a:gd name="T113" fmla="*/ 5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6" h="1078">
                    <a:moveTo>
                      <a:pt x="312" y="50"/>
                    </a:moveTo>
                    <a:lnTo>
                      <a:pt x="312" y="50"/>
                    </a:lnTo>
                    <a:lnTo>
                      <a:pt x="288" y="62"/>
                    </a:lnTo>
                    <a:lnTo>
                      <a:pt x="264" y="74"/>
                    </a:lnTo>
                    <a:lnTo>
                      <a:pt x="240" y="90"/>
                    </a:lnTo>
                    <a:lnTo>
                      <a:pt x="218" y="104"/>
                    </a:lnTo>
                    <a:lnTo>
                      <a:pt x="198" y="122"/>
                    </a:lnTo>
                    <a:lnTo>
                      <a:pt x="178" y="138"/>
                    </a:lnTo>
                    <a:lnTo>
                      <a:pt x="158" y="156"/>
                    </a:lnTo>
                    <a:lnTo>
                      <a:pt x="140" y="176"/>
                    </a:lnTo>
                    <a:lnTo>
                      <a:pt x="122" y="196"/>
                    </a:lnTo>
                    <a:lnTo>
                      <a:pt x="106" y="216"/>
                    </a:lnTo>
                    <a:lnTo>
                      <a:pt x="92" y="236"/>
                    </a:lnTo>
                    <a:lnTo>
                      <a:pt x="78" y="258"/>
                    </a:lnTo>
                    <a:lnTo>
                      <a:pt x="64" y="282"/>
                    </a:lnTo>
                    <a:lnTo>
                      <a:pt x="52" y="304"/>
                    </a:lnTo>
                    <a:lnTo>
                      <a:pt x="42" y="328"/>
                    </a:lnTo>
                    <a:lnTo>
                      <a:pt x="32" y="352"/>
                    </a:lnTo>
                    <a:lnTo>
                      <a:pt x="24" y="376"/>
                    </a:lnTo>
                    <a:lnTo>
                      <a:pt x="18" y="402"/>
                    </a:lnTo>
                    <a:lnTo>
                      <a:pt x="12" y="426"/>
                    </a:lnTo>
                    <a:lnTo>
                      <a:pt x="6" y="452"/>
                    </a:lnTo>
                    <a:lnTo>
                      <a:pt x="2" y="478"/>
                    </a:lnTo>
                    <a:lnTo>
                      <a:pt x="0" y="504"/>
                    </a:lnTo>
                    <a:lnTo>
                      <a:pt x="0" y="530"/>
                    </a:lnTo>
                    <a:lnTo>
                      <a:pt x="0" y="556"/>
                    </a:lnTo>
                    <a:lnTo>
                      <a:pt x="0" y="582"/>
                    </a:lnTo>
                    <a:lnTo>
                      <a:pt x="4" y="608"/>
                    </a:lnTo>
                    <a:lnTo>
                      <a:pt x="8" y="634"/>
                    </a:lnTo>
                    <a:lnTo>
                      <a:pt x="14" y="660"/>
                    </a:lnTo>
                    <a:lnTo>
                      <a:pt x="20" y="686"/>
                    </a:lnTo>
                    <a:lnTo>
                      <a:pt x="28" y="712"/>
                    </a:lnTo>
                    <a:lnTo>
                      <a:pt x="38" y="738"/>
                    </a:lnTo>
                    <a:lnTo>
                      <a:pt x="48" y="764"/>
                    </a:lnTo>
                    <a:lnTo>
                      <a:pt x="48" y="764"/>
                    </a:lnTo>
                    <a:lnTo>
                      <a:pt x="60" y="788"/>
                    </a:lnTo>
                    <a:lnTo>
                      <a:pt x="74" y="812"/>
                    </a:lnTo>
                    <a:lnTo>
                      <a:pt x="88" y="836"/>
                    </a:lnTo>
                    <a:lnTo>
                      <a:pt x="104" y="858"/>
                    </a:lnTo>
                    <a:lnTo>
                      <a:pt x="120" y="878"/>
                    </a:lnTo>
                    <a:lnTo>
                      <a:pt x="138" y="900"/>
                    </a:lnTo>
                    <a:lnTo>
                      <a:pt x="156" y="918"/>
                    </a:lnTo>
                    <a:lnTo>
                      <a:pt x="174" y="936"/>
                    </a:lnTo>
                    <a:lnTo>
                      <a:pt x="194" y="954"/>
                    </a:lnTo>
                    <a:lnTo>
                      <a:pt x="214" y="970"/>
                    </a:lnTo>
                    <a:lnTo>
                      <a:pt x="236" y="984"/>
                    </a:lnTo>
                    <a:lnTo>
                      <a:pt x="258" y="998"/>
                    </a:lnTo>
                    <a:lnTo>
                      <a:pt x="280" y="1012"/>
                    </a:lnTo>
                    <a:lnTo>
                      <a:pt x="304" y="1024"/>
                    </a:lnTo>
                    <a:lnTo>
                      <a:pt x="326" y="1034"/>
                    </a:lnTo>
                    <a:lnTo>
                      <a:pt x="350" y="1044"/>
                    </a:lnTo>
                    <a:lnTo>
                      <a:pt x="376" y="1052"/>
                    </a:lnTo>
                    <a:lnTo>
                      <a:pt x="400" y="1060"/>
                    </a:lnTo>
                    <a:lnTo>
                      <a:pt x="426" y="1066"/>
                    </a:lnTo>
                    <a:lnTo>
                      <a:pt x="450" y="1070"/>
                    </a:lnTo>
                    <a:lnTo>
                      <a:pt x="476" y="1074"/>
                    </a:lnTo>
                    <a:lnTo>
                      <a:pt x="502" y="1076"/>
                    </a:lnTo>
                    <a:lnTo>
                      <a:pt x="528" y="1078"/>
                    </a:lnTo>
                    <a:lnTo>
                      <a:pt x="554" y="1076"/>
                    </a:lnTo>
                    <a:lnTo>
                      <a:pt x="580" y="1076"/>
                    </a:lnTo>
                    <a:lnTo>
                      <a:pt x="608" y="1072"/>
                    </a:lnTo>
                    <a:lnTo>
                      <a:pt x="634" y="1068"/>
                    </a:lnTo>
                    <a:lnTo>
                      <a:pt x="660" y="1064"/>
                    </a:lnTo>
                    <a:lnTo>
                      <a:pt x="686" y="1056"/>
                    </a:lnTo>
                    <a:lnTo>
                      <a:pt x="712" y="1048"/>
                    </a:lnTo>
                    <a:lnTo>
                      <a:pt x="738" y="1038"/>
                    </a:lnTo>
                    <a:lnTo>
                      <a:pt x="762" y="1028"/>
                    </a:lnTo>
                    <a:lnTo>
                      <a:pt x="762" y="1028"/>
                    </a:lnTo>
                    <a:lnTo>
                      <a:pt x="808" y="1004"/>
                    </a:lnTo>
                    <a:lnTo>
                      <a:pt x="850" y="978"/>
                    </a:lnTo>
                    <a:lnTo>
                      <a:pt x="888" y="948"/>
                    </a:lnTo>
                    <a:lnTo>
                      <a:pt x="924" y="914"/>
                    </a:lnTo>
                    <a:lnTo>
                      <a:pt x="956" y="878"/>
                    </a:lnTo>
                    <a:lnTo>
                      <a:pt x="984" y="840"/>
                    </a:lnTo>
                    <a:lnTo>
                      <a:pt x="1010" y="798"/>
                    </a:lnTo>
                    <a:lnTo>
                      <a:pt x="1030" y="756"/>
                    </a:lnTo>
                    <a:lnTo>
                      <a:pt x="1048" y="712"/>
                    </a:lnTo>
                    <a:lnTo>
                      <a:pt x="1060" y="666"/>
                    </a:lnTo>
                    <a:lnTo>
                      <a:pt x="1070" y="620"/>
                    </a:lnTo>
                    <a:lnTo>
                      <a:pt x="1076" y="572"/>
                    </a:lnTo>
                    <a:lnTo>
                      <a:pt x="1076" y="524"/>
                    </a:lnTo>
                    <a:lnTo>
                      <a:pt x="1072" y="476"/>
                    </a:lnTo>
                    <a:lnTo>
                      <a:pt x="1064" y="426"/>
                    </a:lnTo>
                    <a:lnTo>
                      <a:pt x="1052" y="380"/>
                    </a:lnTo>
                    <a:lnTo>
                      <a:pt x="946" y="412"/>
                    </a:lnTo>
                    <a:lnTo>
                      <a:pt x="946" y="412"/>
                    </a:lnTo>
                    <a:lnTo>
                      <a:pt x="956" y="450"/>
                    </a:lnTo>
                    <a:lnTo>
                      <a:pt x="962" y="488"/>
                    </a:lnTo>
                    <a:lnTo>
                      <a:pt x="964" y="526"/>
                    </a:lnTo>
                    <a:lnTo>
                      <a:pt x="964" y="564"/>
                    </a:lnTo>
                    <a:lnTo>
                      <a:pt x="960" y="602"/>
                    </a:lnTo>
                    <a:lnTo>
                      <a:pt x="952" y="640"/>
                    </a:lnTo>
                    <a:lnTo>
                      <a:pt x="942" y="676"/>
                    </a:lnTo>
                    <a:lnTo>
                      <a:pt x="928" y="710"/>
                    </a:lnTo>
                    <a:lnTo>
                      <a:pt x="912" y="744"/>
                    </a:lnTo>
                    <a:lnTo>
                      <a:pt x="892" y="778"/>
                    </a:lnTo>
                    <a:lnTo>
                      <a:pt x="870" y="808"/>
                    </a:lnTo>
                    <a:lnTo>
                      <a:pt x="844" y="836"/>
                    </a:lnTo>
                    <a:lnTo>
                      <a:pt x="816" y="862"/>
                    </a:lnTo>
                    <a:lnTo>
                      <a:pt x="786" y="886"/>
                    </a:lnTo>
                    <a:lnTo>
                      <a:pt x="752" y="908"/>
                    </a:lnTo>
                    <a:lnTo>
                      <a:pt x="716" y="926"/>
                    </a:lnTo>
                    <a:lnTo>
                      <a:pt x="716" y="926"/>
                    </a:lnTo>
                    <a:lnTo>
                      <a:pt x="676" y="942"/>
                    </a:lnTo>
                    <a:lnTo>
                      <a:pt x="634" y="954"/>
                    </a:lnTo>
                    <a:lnTo>
                      <a:pt x="592" y="962"/>
                    </a:lnTo>
                    <a:lnTo>
                      <a:pt x="552" y="966"/>
                    </a:lnTo>
                    <a:lnTo>
                      <a:pt x="510" y="964"/>
                    </a:lnTo>
                    <a:lnTo>
                      <a:pt x="468" y="960"/>
                    </a:lnTo>
                    <a:lnTo>
                      <a:pt x="428" y="952"/>
                    </a:lnTo>
                    <a:lnTo>
                      <a:pt x="390" y="940"/>
                    </a:lnTo>
                    <a:lnTo>
                      <a:pt x="352" y="924"/>
                    </a:lnTo>
                    <a:lnTo>
                      <a:pt x="316" y="904"/>
                    </a:lnTo>
                    <a:lnTo>
                      <a:pt x="282" y="880"/>
                    </a:lnTo>
                    <a:lnTo>
                      <a:pt x="250" y="854"/>
                    </a:lnTo>
                    <a:lnTo>
                      <a:pt x="220" y="824"/>
                    </a:lnTo>
                    <a:lnTo>
                      <a:pt x="194" y="792"/>
                    </a:lnTo>
                    <a:lnTo>
                      <a:pt x="170" y="756"/>
                    </a:lnTo>
                    <a:lnTo>
                      <a:pt x="150" y="718"/>
                    </a:lnTo>
                    <a:lnTo>
                      <a:pt x="150" y="718"/>
                    </a:lnTo>
                    <a:lnTo>
                      <a:pt x="134" y="676"/>
                    </a:lnTo>
                    <a:lnTo>
                      <a:pt x="122" y="636"/>
                    </a:lnTo>
                    <a:lnTo>
                      <a:pt x="114" y="594"/>
                    </a:lnTo>
                    <a:lnTo>
                      <a:pt x="110" y="552"/>
                    </a:lnTo>
                    <a:lnTo>
                      <a:pt x="112" y="510"/>
                    </a:lnTo>
                    <a:lnTo>
                      <a:pt x="116" y="470"/>
                    </a:lnTo>
                    <a:lnTo>
                      <a:pt x="124" y="430"/>
                    </a:lnTo>
                    <a:lnTo>
                      <a:pt x="138" y="390"/>
                    </a:lnTo>
                    <a:lnTo>
                      <a:pt x="154" y="352"/>
                    </a:lnTo>
                    <a:lnTo>
                      <a:pt x="172" y="316"/>
                    </a:lnTo>
                    <a:lnTo>
                      <a:pt x="196" y="282"/>
                    </a:lnTo>
                    <a:lnTo>
                      <a:pt x="222" y="250"/>
                    </a:lnTo>
                    <a:lnTo>
                      <a:pt x="252" y="222"/>
                    </a:lnTo>
                    <a:lnTo>
                      <a:pt x="284" y="194"/>
                    </a:lnTo>
                    <a:lnTo>
                      <a:pt x="320" y="170"/>
                    </a:lnTo>
                    <a:lnTo>
                      <a:pt x="360" y="150"/>
                    </a:lnTo>
                    <a:lnTo>
                      <a:pt x="360" y="150"/>
                    </a:lnTo>
                    <a:lnTo>
                      <a:pt x="396" y="136"/>
                    </a:lnTo>
                    <a:lnTo>
                      <a:pt x="434" y="124"/>
                    </a:lnTo>
                    <a:lnTo>
                      <a:pt x="472" y="116"/>
                    </a:lnTo>
                    <a:lnTo>
                      <a:pt x="510" y="112"/>
                    </a:lnTo>
                    <a:lnTo>
                      <a:pt x="548" y="112"/>
                    </a:lnTo>
                    <a:lnTo>
                      <a:pt x="586" y="114"/>
                    </a:lnTo>
                    <a:lnTo>
                      <a:pt x="622" y="120"/>
                    </a:lnTo>
                    <a:lnTo>
                      <a:pt x="660" y="130"/>
                    </a:lnTo>
                    <a:lnTo>
                      <a:pt x="694" y="142"/>
                    </a:lnTo>
                    <a:lnTo>
                      <a:pt x="728" y="156"/>
                    </a:lnTo>
                    <a:lnTo>
                      <a:pt x="762" y="174"/>
                    </a:lnTo>
                    <a:lnTo>
                      <a:pt x="792" y="196"/>
                    </a:lnTo>
                    <a:lnTo>
                      <a:pt x="822" y="220"/>
                    </a:lnTo>
                    <a:lnTo>
                      <a:pt x="850" y="246"/>
                    </a:lnTo>
                    <a:lnTo>
                      <a:pt x="874" y="276"/>
                    </a:lnTo>
                    <a:lnTo>
                      <a:pt x="896" y="308"/>
                    </a:lnTo>
                    <a:lnTo>
                      <a:pt x="990" y="248"/>
                    </a:lnTo>
                    <a:lnTo>
                      <a:pt x="990" y="248"/>
                    </a:lnTo>
                    <a:lnTo>
                      <a:pt x="962" y="208"/>
                    </a:lnTo>
                    <a:lnTo>
                      <a:pt x="930" y="170"/>
                    </a:lnTo>
                    <a:lnTo>
                      <a:pt x="896" y="136"/>
                    </a:lnTo>
                    <a:lnTo>
                      <a:pt x="860" y="106"/>
                    </a:lnTo>
                    <a:lnTo>
                      <a:pt x="820" y="80"/>
                    </a:lnTo>
                    <a:lnTo>
                      <a:pt x="778" y="56"/>
                    </a:lnTo>
                    <a:lnTo>
                      <a:pt x="736" y="38"/>
                    </a:lnTo>
                    <a:lnTo>
                      <a:pt x="690" y="22"/>
                    </a:lnTo>
                    <a:lnTo>
                      <a:pt x="644" y="10"/>
                    </a:lnTo>
                    <a:lnTo>
                      <a:pt x="598" y="4"/>
                    </a:lnTo>
                    <a:lnTo>
                      <a:pt x="550" y="0"/>
                    </a:lnTo>
                    <a:lnTo>
                      <a:pt x="502" y="2"/>
                    </a:lnTo>
                    <a:lnTo>
                      <a:pt x="454" y="6"/>
                    </a:lnTo>
                    <a:lnTo>
                      <a:pt x="406" y="16"/>
                    </a:lnTo>
                    <a:lnTo>
                      <a:pt x="360" y="30"/>
                    </a:lnTo>
                    <a:lnTo>
                      <a:pt x="312" y="50"/>
                    </a:lnTo>
                    <a:lnTo>
                      <a:pt x="3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4" name="Freeform 56"/>
              <p:cNvSpPr>
                <a:spLocks/>
              </p:cNvSpPr>
              <p:nvPr/>
            </p:nvSpPr>
            <p:spPr bwMode="auto">
              <a:xfrm>
                <a:off x="2100263" y="915988"/>
                <a:ext cx="968375" cy="968375"/>
              </a:xfrm>
              <a:custGeom>
                <a:avLst/>
                <a:gdLst>
                  <a:gd name="T0" fmla="*/ 150 w 610"/>
                  <a:gd name="T1" fmla="*/ 42 h 610"/>
                  <a:gd name="T2" fmla="*/ 80 w 610"/>
                  <a:gd name="T3" fmla="*/ 100 h 610"/>
                  <a:gd name="T4" fmla="*/ 32 w 610"/>
                  <a:gd name="T5" fmla="*/ 172 h 610"/>
                  <a:gd name="T6" fmla="*/ 4 w 610"/>
                  <a:gd name="T7" fmla="*/ 256 h 610"/>
                  <a:gd name="T8" fmla="*/ 4 w 610"/>
                  <a:gd name="T9" fmla="*/ 344 h 610"/>
                  <a:gd name="T10" fmla="*/ 28 w 610"/>
                  <a:gd name="T11" fmla="*/ 432 h 610"/>
                  <a:gd name="T12" fmla="*/ 60 w 610"/>
                  <a:gd name="T13" fmla="*/ 486 h 610"/>
                  <a:gd name="T14" fmla="*/ 122 w 610"/>
                  <a:gd name="T15" fmla="*/ 548 h 610"/>
                  <a:gd name="T16" fmla="*/ 200 w 610"/>
                  <a:gd name="T17" fmla="*/ 590 h 610"/>
                  <a:gd name="T18" fmla="*/ 286 w 610"/>
                  <a:gd name="T19" fmla="*/ 608 h 610"/>
                  <a:gd name="T20" fmla="*/ 374 w 610"/>
                  <a:gd name="T21" fmla="*/ 602 h 610"/>
                  <a:gd name="T22" fmla="*/ 434 w 610"/>
                  <a:gd name="T23" fmla="*/ 582 h 610"/>
                  <a:gd name="T24" fmla="*/ 504 w 610"/>
                  <a:gd name="T25" fmla="*/ 536 h 610"/>
                  <a:gd name="T26" fmla="*/ 558 w 610"/>
                  <a:gd name="T27" fmla="*/ 478 h 610"/>
                  <a:gd name="T28" fmla="*/ 592 w 610"/>
                  <a:gd name="T29" fmla="*/ 406 h 610"/>
                  <a:gd name="T30" fmla="*/ 610 w 610"/>
                  <a:gd name="T31" fmla="*/ 330 h 610"/>
                  <a:gd name="T32" fmla="*/ 606 w 610"/>
                  <a:gd name="T33" fmla="*/ 248 h 610"/>
                  <a:gd name="T34" fmla="*/ 470 w 610"/>
                  <a:gd name="T35" fmla="*/ 262 h 610"/>
                  <a:gd name="T36" fmla="*/ 476 w 610"/>
                  <a:gd name="T37" fmla="*/ 306 h 610"/>
                  <a:gd name="T38" fmla="*/ 470 w 610"/>
                  <a:gd name="T39" fmla="*/ 350 h 610"/>
                  <a:gd name="T40" fmla="*/ 454 w 610"/>
                  <a:gd name="T41" fmla="*/ 390 h 610"/>
                  <a:gd name="T42" fmla="*/ 426 w 610"/>
                  <a:gd name="T43" fmla="*/ 424 h 610"/>
                  <a:gd name="T44" fmla="*/ 390 w 610"/>
                  <a:gd name="T45" fmla="*/ 452 h 610"/>
                  <a:gd name="T46" fmla="*/ 360 w 610"/>
                  <a:gd name="T47" fmla="*/ 466 h 610"/>
                  <a:gd name="T48" fmla="*/ 312 w 610"/>
                  <a:gd name="T49" fmla="*/ 474 h 610"/>
                  <a:gd name="T50" fmla="*/ 262 w 610"/>
                  <a:gd name="T51" fmla="*/ 470 h 610"/>
                  <a:gd name="T52" fmla="*/ 218 w 610"/>
                  <a:gd name="T53" fmla="*/ 450 h 610"/>
                  <a:gd name="T54" fmla="*/ 180 w 610"/>
                  <a:gd name="T55" fmla="*/ 418 h 610"/>
                  <a:gd name="T56" fmla="*/ 152 w 610"/>
                  <a:gd name="T57" fmla="*/ 376 h 610"/>
                  <a:gd name="T58" fmla="*/ 140 w 610"/>
                  <a:gd name="T59" fmla="*/ 344 h 610"/>
                  <a:gd name="T60" fmla="*/ 136 w 610"/>
                  <a:gd name="T61" fmla="*/ 294 h 610"/>
                  <a:gd name="T62" fmla="*/ 146 w 610"/>
                  <a:gd name="T63" fmla="*/ 246 h 610"/>
                  <a:gd name="T64" fmla="*/ 170 w 610"/>
                  <a:gd name="T65" fmla="*/ 202 h 610"/>
                  <a:gd name="T66" fmla="*/ 204 w 610"/>
                  <a:gd name="T67" fmla="*/ 168 h 610"/>
                  <a:gd name="T68" fmla="*/ 234 w 610"/>
                  <a:gd name="T69" fmla="*/ 150 h 610"/>
                  <a:gd name="T70" fmla="*/ 280 w 610"/>
                  <a:gd name="T71" fmla="*/ 136 h 610"/>
                  <a:gd name="T72" fmla="*/ 328 w 610"/>
                  <a:gd name="T73" fmla="*/ 136 h 610"/>
                  <a:gd name="T74" fmla="*/ 372 w 610"/>
                  <a:gd name="T75" fmla="*/ 148 h 610"/>
                  <a:gd name="T76" fmla="*/ 412 w 610"/>
                  <a:gd name="T77" fmla="*/ 172 h 610"/>
                  <a:gd name="T78" fmla="*/ 444 w 610"/>
                  <a:gd name="T79" fmla="*/ 206 h 610"/>
                  <a:gd name="T80" fmla="*/ 566 w 610"/>
                  <a:gd name="T81" fmla="*/ 146 h 610"/>
                  <a:gd name="T82" fmla="*/ 514 w 610"/>
                  <a:gd name="T83" fmla="*/ 82 h 610"/>
                  <a:gd name="T84" fmla="*/ 446 w 610"/>
                  <a:gd name="T85" fmla="*/ 34 h 610"/>
                  <a:gd name="T86" fmla="*/ 370 w 610"/>
                  <a:gd name="T87" fmla="*/ 6 h 610"/>
                  <a:gd name="T88" fmla="*/ 288 w 610"/>
                  <a:gd name="T89" fmla="*/ 0 h 610"/>
                  <a:gd name="T90" fmla="*/ 206 w 610"/>
                  <a:gd name="T91" fmla="*/ 1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610">
                    <a:moveTo>
                      <a:pt x="178" y="28"/>
                    </a:moveTo>
                    <a:lnTo>
                      <a:pt x="178" y="28"/>
                    </a:lnTo>
                    <a:lnTo>
                      <a:pt x="150" y="42"/>
                    </a:lnTo>
                    <a:lnTo>
                      <a:pt x="126" y="58"/>
                    </a:lnTo>
                    <a:lnTo>
                      <a:pt x="102" y="78"/>
                    </a:lnTo>
                    <a:lnTo>
                      <a:pt x="80" y="100"/>
                    </a:lnTo>
                    <a:lnTo>
                      <a:pt x="62" y="122"/>
                    </a:lnTo>
                    <a:lnTo>
                      <a:pt x="46" y="146"/>
                    </a:lnTo>
                    <a:lnTo>
                      <a:pt x="32" y="172"/>
                    </a:lnTo>
                    <a:lnTo>
                      <a:pt x="20" y="198"/>
                    </a:lnTo>
                    <a:lnTo>
                      <a:pt x="10" y="226"/>
                    </a:lnTo>
                    <a:lnTo>
                      <a:pt x="4" y="256"/>
                    </a:lnTo>
                    <a:lnTo>
                      <a:pt x="2" y="284"/>
                    </a:lnTo>
                    <a:lnTo>
                      <a:pt x="0" y="314"/>
                    </a:lnTo>
                    <a:lnTo>
                      <a:pt x="4" y="344"/>
                    </a:lnTo>
                    <a:lnTo>
                      <a:pt x="8" y="374"/>
                    </a:lnTo>
                    <a:lnTo>
                      <a:pt x="18" y="404"/>
                    </a:lnTo>
                    <a:lnTo>
                      <a:pt x="28" y="432"/>
                    </a:lnTo>
                    <a:lnTo>
                      <a:pt x="28" y="432"/>
                    </a:lnTo>
                    <a:lnTo>
                      <a:pt x="44" y="460"/>
                    </a:lnTo>
                    <a:lnTo>
                      <a:pt x="60" y="486"/>
                    </a:lnTo>
                    <a:lnTo>
                      <a:pt x="80" y="508"/>
                    </a:lnTo>
                    <a:lnTo>
                      <a:pt x="100" y="530"/>
                    </a:lnTo>
                    <a:lnTo>
                      <a:pt x="122" y="548"/>
                    </a:lnTo>
                    <a:lnTo>
                      <a:pt x="148" y="566"/>
                    </a:lnTo>
                    <a:lnTo>
                      <a:pt x="174" y="580"/>
                    </a:lnTo>
                    <a:lnTo>
                      <a:pt x="200" y="590"/>
                    </a:lnTo>
                    <a:lnTo>
                      <a:pt x="228" y="600"/>
                    </a:lnTo>
                    <a:lnTo>
                      <a:pt x="256" y="606"/>
                    </a:lnTo>
                    <a:lnTo>
                      <a:pt x="286" y="608"/>
                    </a:lnTo>
                    <a:lnTo>
                      <a:pt x="316" y="610"/>
                    </a:lnTo>
                    <a:lnTo>
                      <a:pt x="346" y="606"/>
                    </a:lnTo>
                    <a:lnTo>
                      <a:pt x="374" y="602"/>
                    </a:lnTo>
                    <a:lnTo>
                      <a:pt x="404" y="594"/>
                    </a:lnTo>
                    <a:lnTo>
                      <a:pt x="434" y="582"/>
                    </a:lnTo>
                    <a:lnTo>
                      <a:pt x="434" y="582"/>
                    </a:lnTo>
                    <a:lnTo>
                      <a:pt x="458" y="568"/>
                    </a:lnTo>
                    <a:lnTo>
                      <a:pt x="482" y="554"/>
                    </a:lnTo>
                    <a:lnTo>
                      <a:pt x="504" y="536"/>
                    </a:lnTo>
                    <a:lnTo>
                      <a:pt x="524" y="518"/>
                    </a:lnTo>
                    <a:lnTo>
                      <a:pt x="542" y="498"/>
                    </a:lnTo>
                    <a:lnTo>
                      <a:pt x="558" y="478"/>
                    </a:lnTo>
                    <a:lnTo>
                      <a:pt x="572" y="454"/>
                    </a:lnTo>
                    <a:lnTo>
                      <a:pt x="584" y="432"/>
                    </a:lnTo>
                    <a:lnTo>
                      <a:pt x="592" y="406"/>
                    </a:lnTo>
                    <a:lnTo>
                      <a:pt x="600" y="382"/>
                    </a:lnTo>
                    <a:lnTo>
                      <a:pt x="606" y="356"/>
                    </a:lnTo>
                    <a:lnTo>
                      <a:pt x="610" y="330"/>
                    </a:lnTo>
                    <a:lnTo>
                      <a:pt x="610" y="302"/>
                    </a:lnTo>
                    <a:lnTo>
                      <a:pt x="610" y="276"/>
                    </a:lnTo>
                    <a:lnTo>
                      <a:pt x="606" y="248"/>
                    </a:lnTo>
                    <a:lnTo>
                      <a:pt x="600" y="222"/>
                    </a:lnTo>
                    <a:lnTo>
                      <a:pt x="470" y="262"/>
                    </a:lnTo>
                    <a:lnTo>
                      <a:pt x="470" y="262"/>
                    </a:lnTo>
                    <a:lnTo>
                      <a:pt x="474" y="276"/>
                    </a:lnTo>
                    <a:lnTo>
                      <a:pt x="476" y="292"/>
                    </a:lnTo>
                    <a:lnTo>
                      <a:pt x="476" y="306"/>
                    </a:lnTo>
                    <a:lnTo>
                      <a:pt x="474" y="320"/>
                    </a:lnTo>
                    <a:lnTo>
                      <a:pt x="472" y="336"/>
                    </a:lnTo>
                    <a:lnTo>
                      <a:pt x="470" y="350"/>
                    </a:lnTo>
                    <a:lnTo>
                      <a:pt x="466" y="364"/>
                    </a:lnTo>
                    <a:lnTo>
                      <a:pt x="460" y="376"/>
                    </a:lnTo>
                    <a:lnTo>
                      <a:pt x="454" y="390"/>
                    </a:lnTo>
                    <a:lnTo>
                      <a:pt x="446" y="402"/>
                    </a:lnTo>
                    <a:lnTo>
                      <a:pt x="436" y="414"/>
                    </a:lnTo>
                    <a:lnTo>
                      <a:pt x="426" y="424"/>
                    </a:lnTo>
                    <a:lnTo>
                      <a:pt x="416" y="434"/>
                    </a:lnTo>
                    <a:lnTo>
                      <a:pt x="404" y="444"/>
                    </a:lnTo>
                    <a:lnTo>
                      <a:pt x="390" y="452"/>
                    </a:lnTo>
                    <a:lnTo>
                      <a:pt x="376" y="460"/>
                    </a:lnTo>
                    <a:lnTo>
                      <a:pt x="376" y="460"/>
                    </a:lnTo>
                    <a:lnTo>
                      <a:pt x="360" y="466"/>
                    </a:lnTo>
                    <a:lnTo>
                      <a:pt x="344" y="470"/>
                    </a:lnTo>
                    <a:lnTo>
                      <a:pt x="328" y="474"/>
                    </a:lnTo>
                    <a:lnTo>
                      <a:pt x="312" y="474"/>
                    </a:lnTo>
                    <a:lnTo>
                      <a:pt x="294" y="474"/>
                    </a:lnTo>
                    <a:lnTo>
                      <a:pt x="278" y="472"/>
                    </a:lnTo>
                    <a:lnTo>
                      <a:pt x="262" y="470"/>
                    </a:lnTo>
                    <a:lnTo>
                      <a:pt x="246" y="464"/>
                    </a:lnTo>
                    <a:lnTo>
                      <a:pt x="232" y="458"/>
                    </a:lnTo>
                    <a:lnTo>
                      <a:pt x="218" y="450"/>
                    </a:lnTo>
                    <a:lnTo>
                      <a:pt x="204" y="440"/>
                    </a:lnTo>
                    <a:lnTo>
                      <a:pt x="192" y="430"/>
                    </a:lnTo>
                    <a:lnTo>
                      <a:pt x="180" y="418"/>
                    </a:lnTo>
                    <a:lnTo>
                      <a:pt x="168" y="406"/>
                    </a:lnTo>
                    <a:lnTo>
                      <a:pt x="160" y="392"/>
                    </a:lnTo>
                    <a:lnTo>
                      <a:pt x="152" y="376"/>
                    </a:lnTo>
                    <a:lnTo>
                      <a:pt x="152" y="376"/>
                    </a:lnTo>
                    <a:lnTo>
                      <a:pt x="144" y="360"/>
                    </a:lnTo>
                    <a:lnTo>
                      <a:pt x="140" y="344"/>
                    </a:lnTo>
                    <a:lnTo>
                      <a:pt x="136" y="326"/>
                    </a:lnTo>
                    <a:lnTo>
                      <a:pt x="136" y="310"/>
                    </a:lnTo>
                    <a:lnTo>
                      <a:pt x="136" y="294"/>
                    </a:lnTo>
                    <a:lnTo>
                      <a:pt x="138" y="278"/>
                    </a:lnTo>
                    <a:lnTo>
                      <a:pt x="142" y="262"/>
                    </a:lnTo>
                    <a:lnTo>
                      <a:pt x="146" y="246"/>
                    </a:lnTo>
                    <a:lnTo>
                      <a:pt x="152" y="230"/>
                    </a:lnTo>
                    <a:lnTo>
                      <a:pt x="160" y="216"/>
                    </a:lnTo>
                    <a:lnTo>
                      <a:pt x="170" y="202"/>
                    </a:lnTo>
                    <a:lnTo>
                      <a:pt x="180" y="190"/>
                    </a:lnTo>
                    <a:lnTo>
                      <a:pt x="192" y="178"/>
                    </a:lnTo>
                    <a:lnTo>
                      <a:pt x="204" y="168"/>
                    </a:lnTo>
                    <a:lnTo>
                      <a:pt x="220" y="158"/>
                    </a:lnTo>
                    <a:lnTo>
                      <a:pt x="234" y="150"/>
                    </a:lnTo>
                    <a:lnTo>
                      <a:pt x="234" y="150"/>
                    </a:lnTo>
                    <a:lnTo>
                      <a:pt x="250" y="144"/>
                    </a:lnTo>
                    <a:lnTo>
                      <a:pt x="266" y="140"/>
                    </a:lnTo>
                    <a:lnTo>
                      <a:pt x="280" y="136"/>
                    </a:lnTo>
                    <a:lnTo>
                      <a:pt x="296" y="134"/>
                    </a:lnTo>
                    <a:lnTo>
                      <a:pt x="312" y="134"/>
                    </a:lnTo>
                    <a:lnTo>
                      <a:pt x="328" y="136"/>
                    </a:lnTo>
                    <a:lnTo>
                      <a:pt x="342" y="138"/>
                    </a:lnTo>
                    <a:lnTo>
                      <a:pt x="358" y="142"/>
                    </a:lnTo>
                    <a:lnTo>
                      <a:pt x="372" y="148"/>
                    </a:lnTo>
                    <a:lnTo>
                      <a:pt x="386" y="154"/>
                    </a:lnTo>
                    <a:lnTo>
                      <a:pt x="400" y="162"/>
                    </a:lnTo>
                    <a:lnTo>
                      <a:pt x="412" y="172"/>
                    </a:lnTo>
                    <a:lnTo>
                      <a:pt x="424" y="182"/>
                    </a:lnTo>
                    <a:lnTo>
                      <a:pt x="434" y="194"/>
                    </a:lnTo>
                    <a:lnTo>
                      <a:pt x="444" y="206"/>
                    </a:lnTo>
                    <a:lnTo>
                      <a:pt x="452" y="220"/>
                    </a:lnTo>
                    <a:lnTo>
                      <a:pt x="566" y="146"/>
                    </a:lnTo>
                    <a:lnTo>
                      <a:pt x="566" y="146"/>
                    </a:lnTo>
                    <a:lnTo>
                      <a:pt x="550" y="122"/>
                    </a:lnTo>
                    <a:lnTo>
                      <a:pt x="532" y="102"/>
                    </a:lnTo>
                    <a:lnTo>
                      <a:pt x="514" y="82"/>
                    </a:lnTo>
                    <a:lnTo>
                      <a:pt x="492" y="64"/>
                    </a:lnTo>
                    <a:lnTo>
                      <a:pt x="470" y="48"/>
                    </a:lnTo>
                    <a:lnTo>
                      <a:pt x="446" y="34"/>
                    </a:lnTo>
                    <a:lnTo>
                      <a:pt x="422" y="22"/>
                    </a:lnTo>
                    <a:lnTo>
                      <a:pt x="396" y="14"/>
                    </a:lnTo>
                    <a:lnTo>
                      <a:pt x="370" y="6"/>
                    </a:lnTo>
                    <a:lnTo>
                      <a:pt x="342" y="2"/>
                    </a:lnTo>
                    <a:lnTo>
                      <a:pt x="316" y="0"/>
                    </a:lnTo>
                    <a:lnTo>
                      <a:pt x="288" y="0"/>
                    </a:lnTo>
                    <a:lnTo>
                      <a:pt x="260" y="4"/>
                    </a:lnTo>
                    <a:lnTo>
                      <a:pt x="232" y="8"/>
                    </a:lnTo>
                    <a:lnTo>
                      <a:pt x="206" y="16"/>
                    </a:lnTo>
                    <a:lnTo>
                      <a:pt x="178" y="28"/>
                    </a:lnTo>
                    <a:lnTo>
                      <a:pt x="17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45" name="Freeform 57"/>
              <p:cNvSpPr>
                <a:spLocks/>
              </p:cNvSpPr>
              <p:nvPr/>
            </p:nvSpPr>
            <p:spPr bwMode="auto">
              <a:xfrm>
                <a:off x="3027363" y="528638"/>
                <a:ext cx="1171575" cy="663575"/>
              </a:xfrm>
              <a:custGeom>
                <a:avLst/>
                <a:gdLst>
                  <a:gd name="T0" fmla="*/ 0 w 738"/>
                  <a:gd name="T1" fmla="*/ 418 h 418"/>
                  <a:gd name="T2" fmla="*/ 738 w 738"/>
                  <a:gd name="T3" fmla="*/ 188 h 418"/>
                  <a:gd name="T4" fmla="*/ 650 w 738"/>
                  <a:gd name="T5" fmla="*/ 0 h 418"/>
                  <a:gd name="T6" fmla="*/ 0 w 738"/>
                  <a:gd name="T7" fmla="*/ 418 h 418"/>
                </a:gdLst>
                <a:ahLst/>
                <a:cxnLst>
                  <a:cxn ang="0">
                    <a:pos x="T0" y="T1"/>
                  </a:cxn>
                  <a:cxn ang="0">
                    <a:pos x="T2" y="T3"/>
                  </a:cxn>
                  <a:cxn ang="0">
                    <a:pos x="T4" y="T5"/>
                  </a:cxn>
                  <a:cxn ang="0">
                    <a:pos x="T6" y="T7"/>
                  </a:cxn>
                </a:cxnLst>
                <a:rect l="0" t="0" r="r" b="b"/>
                <a:pathLst>
                  <a:path w="738" h="418">
                    <a:moveTo>
                      <a:pt x="0" y="418"/>
                    </a:moveTo>
                    <a:lnTo>
                      <a:pt x="738" y="188"/>
                    </a:lnTo>
                    <a:lnTo>
                      <a:pt x="650" y="0"/>
                    </a:lnTo>
                    <a:lnTo>
                      <a:pt x="0"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grpSp>
      </p:grpSp>
      <p:grpSp>
        <p:nvGrpSpPr>
          <p:cNvPr id="17" name="Group 16"/>
          <p:cNvGrpSpPr/>
          <p:nvPr/>
        </p:nvGrpSpPr>
        <p:grpSpPr>
          <a:xfrm>
            <a:off x="5241665" y="4946972"/>
            <a:ext cx="2086913" cy="1721550"/>
            <a:chOff x="9457991" y="4836514"/>
            <a:chExt cx="2086913" cy="1721550"/>
          </a:xfrm>
        </p:grpSpPr>
        <p:grpSp>
          <p:nvGrpSpPr>
            <p:cNvPr id="70" name="Group 69"/>
            <p:cNvGrpSpPr/>
            <p:nvPr/>
          </p:nvGrpSpPr>
          <p:grpSpPr>
            <a:xfrm>
              <a:off x="9457991" y="4836514"/>
              <a:ext cx="2086913" cy="1721550"/>
              <a:chOff x="678912" y="4957358"/>
              <a:chExt cx="2086913" cy="1721550"/>
            </a:xfrm>
          </p:grpSpPr>
          <p:sp>
            <p:nvSpPr>
              <p:cNvPr id="71" name="Rectangle 70"/>
              <p:cNvSpPr>
                <a:spLocks/>
              </p:cNvSpPr>
              <p:nvPr/>
            </p:nvSpPr>
            <p:spPr bwMode="auto">
              <a:xfrm>
                <a:off x="678912" y="4983819"/>
                <a:ext cx="2086913" cy="1695089"/>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a:solidFill>
                      <a:prstClr val="white"/>
                    </a:solidFill>
                    <a:latin typeface="Segoe UI Light"/>
                  </a:rPr>
                  <a:t>定</a:t>
                </a:r>
                <a:r>
                  <a:rPr lang="zh-CN" altLang="en-US" sz="2400" kern="0" spc="-50" dirty="0" smtClean="0">
                    <a:solidFill>
                      <a:prstClr val="white"/>
                    </a:solidFill>
                    <a:latin typeface="Segoe UI Light"/>
                  </a:rPr>
                  <a:t>时发送</a:t>
                </a:r>
                <a:endParaRPr lang="en-US" sz="2400" kern="0" spc="-50" dirty="0" smtClean="0">
                  <a:solidFill>
                    <a:prstClr val="white"/>
                  </a:solidFill>
                  <a:latin typeface="Segoe UI Light"/>
                </a:endParaRPr>
              </a:p>
            </p:txBody>
          </p:sp>
          <p:sp>
            <p:nvSpPr>
              <p:cNvPr id="72" name="圆角矩形 4"/>
              <p:cNvSpPr/>
              <p:nvPr/>
            </p:nvSpPr>
            <p:spPr bwMode="auto">
              <a:xfrm>
                <a:off x="1268272" y="4957358"/>
                <a:ext cx="1017001" cy="1141186"/>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pic>
          <p:nvPicPr>
            <p:cNvPr id="46" name="Picture 39" descr="C:\Users\sakuu\Documents\Ballmer WPC\PNGS\Tim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6549" y="5100536"/>
              <a:ext cx="714956" cy="888299"/>
            </a:xfrm>
            <a:prstGeom prst="rect">
              <a:avLst/>
            </a:prstGeom>
            <a:solidFill>
              <a:srgbClr val="0070C0">
                <a:alpha val="0"/>
              </a:srgbClr>
            </a:solidFill>
            <a:ln w="9525">
              <a:noFill/>
              <a:miter lim="800000"/>
              <a:headEnd/>
              <a:tailEnd/>
            </a:ln>
            <a:extLst/>
          </p:spPr>
        </p:pic>
      </p:grpSp>
      <p:grpSp>
        <p:nvGrpSpPr>
          <p:cNvPr id="24" name="Group 23"/>
          <p:cNvGrpSpPr/>
          <p:nvPr/>
        </p:nvGrpSpPr>
        <p:grpSpPr>
          <a:xfrm>
            <a:off x="6825373" y="1439862"/>
            <a:ext cx="4486216" cy="2658609"/>
            <a:chOff x="5123573" y="2087562"/>
            <a:chExt cx="4486216" cy="2658609"/>
          </a:xfrm>
        </p:grpSpPr>
        <p:sp>
          <p:nvSpPr>
            <p:cNvPr id="4" name="cloud"/>
            <p:cNvSpPr>
              <a:spLocks noChangeAspect="1"/>
            </p:cNvSpPr>
            <p:nvPr/>
          </p:nvSpPr>
          <p:spPr bwMode="black">
            <a:xfrm>
              <a:off x="5123573" y="2087562"/>
              <a:ext cx="4486216" cy="265860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cap="flat" cmpd="sng" algn="ctr">
              <a:solidFill>
                <a:schemeClr val="accent1"/>
              </a:solidFill>
              <a:prstDash val="solid"/>
            </a:ln>
            <a:effectLst/>
            <a:extLst/>
          </p:spPr>
          <p:txBody>
            <a:bodyPr tIns="822843"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lnSpc>
                  <a:spcPct val="80000"/>
                </a:lnSpc>
              </a:pPr>
              <a:endParaRPr lang="en-US" sz="4399" spc="-150">
                <a:solidFill>
                  <a:srgbClr val="FFFFFF"/>
                </a:solidFill>
                <a:latin typeface="Segoe UI Light"/>
              </a:endParaRPr>
            </a:p>
          </p:txBody>
        </p:sp>
        <p:sp>
          <p:nvSpPr>
            <p:cNvPr id="22" name="TextBox 21"/>
            <p:cNvSpPr txBox="1"/>
            <p:nvPr/>
          </p:nvSpPr>
          <p:spPr>
            <a:xfrm>
              <a:off x="6676051" y="2571226"/>
              <a:ext cx="1245151" cy="830997"/>
            </a:xfrm>
            <a:prstGeom prst="rect">
              <a:avLst/>
            </a:prstGeom>
            <a:noFill/>
          </p:spPr>
          <p:txBody>
            <a:bodyPr wrap="square" rtlCol="0">
              <a:spAutoFit/>
            </a:bodyPr>
            <a:lstStyle/>
            <a:p>
              <a:r>
                <a:rPr lang="en-US" sz="4800" b="1" dirty="0" smtClean="0">
                  <a:solidFill>
                    <a:schemeClr val="bg1"/>
                  </a:solidFill>
                </a:rPr>
                <a:t>SAS</a:t>
              </a:r>
              <a:endParaRPr lang="en-US" sz="4800" b="1" dirty="0">
                <a:solidFill>
                  <a:schemeClr val="bg1"/>
                </a:solidFill>
              </a:endParaRPr>
            </a:p>
          </p:txBody>
        </p:sp>
      </p:grpSp>
      <p:pic>
        <p:nvPicPr>
          <p:cNvPr id="12" name="Picture 4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3184" y="2875297"/>
            <a:ext cx="839788" cy="873125"/>
          </a:xfrm>
          <a:prstGeom prst="rect">
            <a:avLst/>
          </a:prstGeom>
          <a:solidFill>
            <a:sysClr val="window" lastClr="FFFFFF">
              <a:alpha val="0"/>
            </a:sysClr>
          </a:solidFill>
          <a:ln>
            <a:noFill/>
          </a:ln>
        </p:spPr>
      </p:pic>
      <p:pic>
        <p:nvPicPr>
          <p:cNvPr id="21" name="Picture 4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5312" y="2911935"/>
            <a:ext cx="839788"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9067" y="2869513"/>
            <a:ext cx="915547" cy="91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p:cNvGrpSpPr/>
          <p:nvPr/>
        </p:nvGrpSpPr>
        <p:grpSpPr>
          <a:xfrm>
            <a:off x="0" y="377824"/>
            <a:ext cx="5062324" cy="1217908"/>
            <a:chOff x="0" y="377824"/>
            <a:chExt cx="5062324" cy="1217908"/>
          </a:xfrm>
        </p:grpSpPr>
        <p:grpSp>
          <p:nvGrpSpPr>
            <p:cNvPr id="57" name="组合 6"/>
            <p:cNvGrpSpPr>
              <a:grpSpLocks/>
            </p:cNvGrpSpPr>
            <p:nvPr/>
          </p:nvGrpSpPr>
          <p:grpSpPr bwMode="auto">
            <a:xfrm>
              <a:off x="0" y="377824"/>
              <a:ext cx="2088787" cy="1217908"/>
              <a:chOff x="0" y="0"/>
              <a:chExt cx="1062992" cy="659784"/>
            </a:xfrm>
          </p:grpSpPr>
          <p:sp>
            <p:nvSpPr>
              <p:cNvPr id="59"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0"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1"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62" name="组合 10"/>
              <p:cNvGrpSpPr>
                <a:grpSpLocks/>
              </p:cNvGrpSpPr>
              <p:nvPr userDrawn="1"/>
            </p:nvGrpSpPr>
            <p:grpSpPr bwMode="auto">
              <a:xfrm>
                <a:off x="2" y="163994"/>
                <a:ext cx="1062990" cy="167803"/>
                <a:chOff x="0" y="0"/>
                <a:chExt cx="1062990" cy="167803"/>
              </a:xfrm>
            </p:grpSpPr>
            <p:sp>
              <p:nvSpPr>
                <p:cNvPr id="63"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4"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58"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23" name="Group 22"/>
          <p:cNvGrpSpPr/>
          <p:nvPr/>
        </p:nvGrpSpPr>
        <p:grpSpPr>
          <a:xfrm>
            <a:off x="1389964" y="1401767"/>
            <a:ext cx="2083927" cy="2051331"/>
            <a:chOff x="1389964" y="1279847"/>
            <a:chExt cx="2083927" cy="2051331"/>
          </a:xfrm>
        </p:grpSpPr>
        <p:grpSp>
          <p:nvGrpSpPr>
            <p:cNvPr id="2" name="Group 1"/>
            <p:cNvGrpSpPr/>
            <p:nvPr/>
          </p:nvGrpSpPr>
          <p:grpSpPr>
            <a:xfrm>
              <a:off x="1389964" y="1279847"/>
              <a:ext cx="2083927" cy="1957978"/>
              <a:chOff x="1389964" y="1279847"/>
              <a:chExt cx="2083927" cy="1957978"/>
            </a:xfrm>
          </p:grpSpPr>
          <p:sp>
            <p:nvSpPr>
              <p:cNvPr id="49" name="Rectangle 48"/>
              <p:cNvSpPr>
                <a:spLocks/>
              </p:cNvSpPr>
              <p:nvPr/>
            </p:nvSpPr>
            <p:spPr bwMode="auto">
              <a:xfrm>
                <a:off x="1389964" y="1279847"/>
                <a:ext cx="2083927" cy="1957978"/>
              </a:xfrm>
              <a:prstGeom prst="rect">
                <a:avLst/>
              </a:prstGeom>
              <a:solidFill>
                <a:schemeClr val="accent1"/>
              </a:solidFill>
              <a:ln w="76200" cap="flat" cmpd="sng" algn="ctr">
                <a:solidFill>
                  <a:schemeClr val="accent1"/>
                </a:solidFill>
                <a:prstDash val="solid"/>
              </a:ln>
              <a:effectLst/>
            </p:spPr>
            <p:txBody>
              <a:bodyPr tIns="822843" rtlCol="0" anchor="ctr"/>
              <a:lstStyle/>
              <a:p>
                <a:pPr algn="ctr" defTabSz="932563">
                  <a:lnSpc>
                    <a:spcPct val="80000"/>
                  </a:lnSpc>
                </a:pPr>
                <a:endParaRPr lang="en-US" sz="4399" spc="-150" dirty="0">
                  <a:solidFill>
                    <a:srgbClr val="FFFFFF"/>
                  </a:solidFill>
                  <a:latin typeface="Segoe UI Light"/>
                </a:endParaRPr>
              </a:p>
            </p:txBody>
          </p:sp>
          <p:pic>
            <p:nvPicPr>
              <p:cNvPr id="6"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4155" y="1466851"/>
                <a:ext cx="1406978" cy="1406978"/>
              </a:xfrm>
              <a:prstGeom prst="rect">
                <a:avLst/>
              </a:prstGeom>
              <a:solidFill>
                <a:schemeClr val="accent1"/>
              </a:solidFill>
              <a:ln w="76200" cap="flat" cmpd="sng" algn="ctr">
                <a:solidFill>
                  <a:schemeClr val="accent1"/>
                </a:solidFill>
                <a:prstDash val="solid"/>
              </a:ln>
              <a:effectLst/>
            </p:spPr>
          </p:pic>
        </p:grpSp>
        <p:sp>
          <p:nvSpPr>
            <p:cNvPr id="20" name="TextBox 19"/>
            <p:cNvSpPr txBox="1"/>
            <p:nvPr/>
          </p:nvSpPr>
          <p:spPr>
            <a:xfrm>
              <a:off x="1584960" y="2869513"/>
              <a:ext cx="1635760" cy="461665"/>
            </a:xfrm>
            <a:prstGeom prst="rect">
              <a:avLst/>
            </a:prstGeom>
            <a:noFill/>
          </p:spPr>
          <p:txBody>
            <a:bodyPr wrap="square" rtlCol="0">
              <a:spAutoFit/>
            </a:bodyPr>
            <a:lstStyle/>
            <a:p>
              <a:pPr algn="ctr"/>
              <a:r>
                <a:rPr lang="en-US" altLang="zh-CN" sz="2400" kern="0" spc="-50" dirty="0">
                  <a:solidFill>
                    <a:prstClr val="white"/>
                  </a:solidFill>
                  <a:latin typeface="Segoe UI Light"/>
                </a:rPr>
                <a:t>Production</a:t>
              </a:r>
              <a:endParaRPr lang="en-US" sz="2400" kern="0" spc="-50" dirty="0">
                <a:solidFill>
                  <a:prstClr val="white"/>
                </a:solidFill>
                <a:latin typeface="Segoe UI Light"/>
              </a:endParaRPr>
            </a:p>
          </p:txBody>
        </p:sp>
      </p:grpSp>
      <p:grpSp>
        <p:nvGrpSpPr>
          <p:cNvPr id="25" name="Group 24"/>
          <p:cNvGrpSpPr/>
          <p:nvPr/>
        </p:nvGrpSpPr>
        <p:grpSpPr>
          <a:xfrm>
            <a:off x="3637378" y="1389067"/>
            <a:ext cx="2083927" cy="2082221"/>
            <a:chOff x="3637378" y="1267147"/>
            <a:chExt cx="2083927" cy="2082221"/>
          </a:xfrm>
        </p:grpSpPr>
        <p:grpSp>
          <p:nvGrpSpPr>
            <p:cNvPr id="3" name="Group 2"/>
            <p:cNvGrpSpPr/>
            <p:nvPr/>
          </p:nvGrpSpPr>
          <p:grpSpPr>
            <a:xfrm>
              <a:off x="3637378" y="1267147"/>
              <a:ext cx="2083927" cy="1957978"/>
              <a:chOff x="3637378" y="1267147"/>
              <a:chExt cx="2083927" cy="1957978"/>
            </a:xfrm>
          </p:grpSpPr>
          <p:sp>
            <p:nvSpPr>
              <p:cNvPr id="51" name="Rectangle 50"/>
              <p:cNvSpPr>
                <a:spLocks/>
              </p:cNvSpPr>
              <p:nvPr/>
            </p:nvSpPr>
            <p:spPr bwMode="auto">
              <a:xfrm>
                <a:off x="3637378" y="1267147"/>
                <a:ext cx="2083927" cy="1957978"/>
              </a:xfrm>
              <a:prstGeom prst="rect">
                <a:avLst/>
              </a:prstGeom>
              <a:solidFill>
                <a:schemeClr val="accent1"/>
              </a:solidFill>
              <a:ln w="76200" cap="flat" cmpd="sng" algn="ctr">
                <a:solidFill>
                  <a:schemeClr val="accent1"/>
                </a:solidFill>
                <a:prstDash val="solid"/>
              </a:ln>
              <a:effectLst/>
            </p:spPr>
            <p:txBody>
              <a:bodyPr tIns="822843" rtlCol="0" anchor="ctr"/>
              <a:lstStyle/>
              <a:p>
                <a:pPr algn="ctr" defTabSz="932563">
                  <a:lnSpc>
                    <a:spcPct val="80000"/>
                  </a:lnSpc>
                </a:pPr>
                <a:endParaRPr lang="en-US" sz="4399" spc="-150" dirty="0">
                  <a:solidFill>
                    <a:srgbClr val="FFFFFF"/>
                  </a:solidFill>
                  <a:latin typeface="Segoe UI Light"/>
                </a:endParaRPr>
              </a:p>
            </p:txBody>
          </p:sp>
          <p:pic>
            <p:nvPicPr>
              <p:cNvPr id="7"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7181" y="1494459"/>
                <a:ext cx="1406978" cy="1406978"/>
              </a:xfrm>
              <a:prstGeom prst="rect">
                <a:avLst/>
              </a:prstGeom>
              <a:solidFill>
                <a:schemeClr val="accent1"/>
              </a:solidFill>
              <a:ln w="76200" cap="flat" cmpd="sng" algn="ctr">
                <a:solidFill>
                  <a:schemeClr val="accent1"/>
                </a:solidFill>
                <a:prstDash val="solid"/>
              </a:ln>
              <a:effectLst/>
            </p:spPr>
          </p:pic>
        </p:grpSp>
        <p:sp>
          <p:nvSpPr>
            <p:cNvPr id="80" name="TextBox 79"/>
            <p:cNvSpPr txBox="1"/>
            <p:nvPr/>
          </p:nvSpPr>
          <p:spPr>
            <a:xfrm>
              <a:off x="3885625" y="2887703"/>
              <a:ext cx="1512280" cy="461665"/>
            </a:xfrm>
            <a:prstGeom prst="rect">
              <a:avLst/>
            </a:prstGeom>
            <a:noFill/>
          </p:spPr>
          <p:txBody>
            <a:bodyPr wrap="square" rtlCol="0">
              <a:spAutoFit/>
            </a:bodyPr>
            <a:lstStyle/>
            <a:p>
              <a:pPr algn="ctr"/>
              <a:r>
                <a:rPr lang="en-US" sz="2400" kern="0" spc="-50" dirty="0">
                  <a:solidFill>
                    <a:prstClr val="white"/>
                  </a:solidFill>
                  <a:latin typeface="Segoe UI Light"/>
                </a:rPr>
                <a:t>Accept</a:t>
              </a:r>
            </a:p>
          </p:txBody>
        </p:sp>
      </p:grpSp>
      <p:cxnSp>
        <p:nvCxnSpPr>
          <p:cNvPr id="10" name="Straight Arrow Connector 37"/>
          <p:cNvCxnSpPr>
            <a:cxnSpLocks noChangeShapeType="1"/>
          </p:cNvCxnSpPr>
          <p:nvPr/>
        </p:nvCxnSpPr>
        <p:spPr bwMode="auto">
          <a:xfrm>
            <a:off x="4799067" y="2057400"/>
            <a:ext cx="2797915" cy="444500"/>
          </a:xfrm>
          <a:prstGeom prst="straightConnector1">
            <a:avLst/>
          </a:prstGeom>
          <a:noFill/>
          <a:ln w="57150">
            <a:solidFill>
              <a:schemeClr val="bg1"/>
            </a:solidFill>
            <a:bevel/>
            <a:headEnd/>
            <a:tailEnd type="triangle" w="med" len="med"/>
          </a:ln>
          <a:extLst>
            <a:ext uri="{909E8E84-426E-40DD-AFC4-6F175D3DCCD1}">
              <a14:hiddenFill xmlns:a14="http://schemas.microsoft.com/office/drawing/2010/main">
                <a:noFill/>
              </a14:hiddenFill>
            </a:ext>
          </a:extLst>
        </p:spPr>
      </p:cxnSp>
      <p:cxnSp>
        <p:nvCxnSpPr>
          <p:cNvPr id="8" name="Straight Arrow Connector 37"/>
          <p:cNvCxnSpPr>
            <a:cxnSpLocks noChangeShapeType="1"/>
          </p:cNvCxnSpPr>
          <p:nvPr/>
        </p:nvCxnSpPr>
        <p:spPr bwMode="auto">
          <a:xfrm>
            <a:off x="2813228" y="2590977"/>
            <a:ext cx="4067943" cy="634148"/>
          </a:xfrm>
          <a:prstGeom prst="straightConnector1">
            <a:avLst/>
          </a:prstGeom>
          <a:noFill/>
          <a:ln w="57150">
            <a:solidFill>
              <a:schemeClr val="bg1"/>
            </a:solidFill>
            <a:bevel/>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2274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2000"/>
                                        <p:tgtEl>
                                          <p:spTgt spid="47"/>
                                        </p:tgtEl>
                                      </p:cBhvr>
                                    </p:animEffect>
                                    <p:anim calcmode="lin" valueType="num">
                                      <p:cBhvr>
                                        <p:cTn id="37" dur="2000" fill="hold"/>
                                        <p:tgtEl>
                                          <p:spTgt spid="47"/>
                                        </p:tgtEl>
                                        <p:attrNameLst>
                                          <p:attrName>ppt_w</p:attrName>
                                        </p:attrNameLst>
                                      </p:cBhvr>
                                      <p:tavLst>
                                        <p:tav tm="0" fmla="#ppt_w*sin(2.5*pi*$)">
                                          <p:val>
                                            <p:fltVal val="0"/>
                                          </p:val>
                                        </p:tav>
                                        <p:tav tm="100000">
                                          <p:val>
                                            <p:fltVal val="1"/>
                                          </p:val>
                                        </p:tav>
                                      </p:tavLst>
                                    </p:anim>
                                    <p:anim calcmode="lin" valueType="num">
                                      <p:cBhvr>
                                        <p:cTn id="38"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4707" y="1851024"/>
            <a:ext cx="12091893" cy="3025775"/>
          </a:xfrm>
          <a:prstGeom prst="rect">
            <a:avLst/>
          </a:prstGeom>
        </p:spPr>
      </p:pic>
      <p:sp>
        <p:nvSpPr>
          <p:cNvPr id="10" name="Oval 9"/>
          <p:cNvSpPr/>
          <p:nvPr/>
        </p:nvSpPr>
        <p:spPr>
          <a:xfrm>
            <a:off x="1865630" y="1939130"/>
            <a:ext cx="1249045" cy="356395"/>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942955" y="1974649"/>
            <a:ext cx="1223645" cy="285354"/>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227310" y="2010171"/>
            <a:ext cx="715645" cy="214311"/>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33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 y="-1265897"/>
            <a:ext cx="12196494" cy="8123897"/>
          </a:xfrm>
          <a:prstGeom prst="rect">
            <a:avLst/>
          </a:prstGeom>
        </p:spPr>
      </p:pic>
      <p:sp>
        <p:nvSpPr>
          <p:cNvPr id="7" name="Title 1"/>
          <p:cNvSpPr txBox="1">
            <a:spLocks/>
          </p:cNvSpPr>
          <p:nvPr/>
        </p:nvSpPr>
        <p:spPr bwMode="auto">
          <a:xfrm>
            <a:off x="2940978" y="2667725"/>
            <a:ext cx="6305550" cy="1005840"/>
          </a:xfrm>
          <a:prstGeom prst="rect">
            <a:avLst/>
          </a:prstGeom>
          <a:solidFill>
            <a:schemeClr val="bg2">
              <a:lumMod val="75000"/>
              <a:alpha val="6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磁头系统监控</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2341675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p:cNvSpPr>
            <a:spLocks/>
          </p:cNvSpPr>
          <p:nvPr/>
        </p:nvSpPr>
        <p:spPr bwMode="auto">
          <a:xfrm>
            <a:off x="7304682" y="3968069"/>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1" name="Rectangle 7"/>
          <p:cNvSpPr>
            <a:spLocks/>
          </p:cNvSpPr>
          <p:nvPr/>
        </p:nvSpPr>
        <p:spPr bwMode="auto">
          <a:xfrm>
            <a:off x="7304797" y="1740380"/>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0" name="Rectangle 7"/>
          <p:cNvSpPr>
            <a:spLocks/>
          </p:cNvSpPr>
          <p:nvPr/>
        </p:nvSpPr>
        <p:spPr bwMode="auto">
          <a:xfrm>
            <a:off x="4862560" y="3968070"/>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9" name="Rectangle 7"/>
          <p:cNvSpPr>
            <a:spLocks/>
          </p:cNvSpPr>
          <p:nvPr/>
        </p:nvSpPr>
        <p:spPr bwMode="auto">
          <a:xfrm>
            <a:off x="4872613" y="1727154"/>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7" name="Rectangle 7"/>
          <p:cNvSpPr>
            <a:spLocks/>
          </p:cNvSpPr>
          <p:nvPr/>
        </p:nvSpPr>
        <p:spPr bwMode="auto">
          <a:xfrm>
            <a:off x="2425013" y="3993441"/>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5" name="Rectangle 7"/>
          <p:cNvSpPr>
            <a:spLocks/>
          </p:cNvSpPr>
          <p:nvPr/>
        </p:nvSpPr>
        <p:spPr bwMode="auto">
          <a:xfrm>
            <a:off x="2436463" y="1733171"/>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5440923" y="1828508"/>
            <a:ext cx="1156157" cy="1445195"/>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95169" y="3618357"/>
            <a:ext cx="1633726" cy="2179255"/>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9934" b="89934" l="26546" r="81272"/>
                    </a14:imgEffect>
                  </a14:imgLayer>
                </a14:imgProps>
              </a:ext>
              <a:ext uri="{28A0092B-C50C-407E-A947-70E740481C1C}">
                <a14:useLocalDpi xmlns:a14="http://schemas.microsoft.com/office/drawing/2010/main" val="0"/>
              </a:ext>
            </a:extLst>
          </a:blip>
          <a:stretch>
            <a:fillRect/>
          </a:stretch>
        </p:blipFill>
        <p:spPr>
          <a:xfrm>
            <a:off x="7604556" y="1451670"/>
            <a:ext cx="1531841" cy="2042157"/>
          </a:xfrm>
          <a:prstGeom prst="rect">
            <a:avLst/>
          </a:prstGeom>
        </p:spPr>
      </p:pic>
      <p:pic>
        <p:nvPicPr>
          <p:cNvPr id="5" name="Picture 4"/>
          <p:cNvPicPr>
            <a:picLocks noChangeAspect="1"/>
          </p:cNvPicPr>
          <p:nvPr/>
        </p:nvPicPr>
        <p:blipFill>
          <a:blip r:embed="rId9" cstate="print">
            <a:extLst>
              <a:ext uri="{BEBA8EAE-BF5A-486C-A8C5-ECC9F3942E4B}">
                <a14:imgProps xmlns:a14="http://schemas.microsoft.com/office/drawing/2010/main">
                  <a14:imgLayer r:embed="rId10">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2894115" y="3807914"/>
            <a:ext cx="1227847" cy="1735095"/>
          </a:xfrm>
          <a:prstGeom prst="rect">
            <a:avLst/>
          </a:prstGeom>
        </p:spPr>
      </p:pic>
      <p:grpSp>
        <p:nvGrpSpPr>
          <p:cNvPr id="2" name="Group 1"/>
          <p:cNvGrpSpPr/>
          <p:nvPr/>
        </p:nvGrpSpPr>
        <p:grpSpPr>
          <a:xfrm>
            <a:off x="2436463" y="1095441"/>
            <a:ext cx="2128853" cy="584775"/>
            <a:chOff x="2157063" y="943041"/>
            <a:chExt cx="2128853" cy="584775"/>
          </a:xfrm>
        </p:grpSpPr>
        <p:sp>
          <p:nvSpPr>
            <p:cNvPr id="43"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 name="TextBox 9"/>
            <p:cNvSpPr txBox="1"/>
            <p:nvPr/>
          </p:nvSpPr>
          <p:spPr>
            <a:xfrm>
              <a:off x="2541711" y="943041"/>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Glide</a:t>
              </a:r>
            </a:p>
          </p:txBody>
        </p:sp>
      </p:grpSp>
      <p:sp>
        <p:nvSpPr>
          <p:cNvPr id="13" name="TextBox 12"/>
          <p:cNvSpPr txBox="1"/>
          <p:nvPr/>
        </p:nvSpPr>
        <p:spPr>
          <a:xfrm>
            <a:off x="2480264" y="3139946"/>
            <a:ext cx="1383891"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Ufemto</a:t>
            </a:r>
            <a:endParaRPr lang="en-US" sz="2800" dirty="0">
              <a:solidFill>
                <a:schemeClr val="bg1"/>
              </a:solidFill>
              <a:latin typeface="Britannic Bold" panose="020B0903060703020204" pitchFamily="34" charset="0"/>
            </a:endParaRPr>
          </a:p>
        </p:txBody>
      </p:sp>
      <p:pic>
        <p:nvPicPr>
          <p:cNvPr id="18" name="Content Placeholder 17"/>
          <p:cNvPicPr>
            <a:picLocks noGrp="1" noChangeAspect="1"/>
          </p:cNvPicPr>
          <p:nvPr>
            <p:ph idx="1"/>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87561" y="1559106"/>
            <a:ext cx="1423415" cy="1897611"/>
          </a:xfrm>
          <a:noFill/>
        </p:spPr>
      </p:pic>
      <p:sp>
        <p:nvSpPr>
          <p:cNvPr id="20" name="TextBox 19"/>
          <p:cNvSpPr txBox="1"/>
          <p:nvPr/>
        </p:nvSpPr>
        <p:spPr>
          <a:xfrm>
            <a:off x="4891766" y="3168041"/>
            <a:ext cx="1463040" cy="523220"/>
          </a:xfrm>
          <a:prstGeom prst="rect">
            <a:avLst/>
          </a:prstGeom>
          <a:noFill/>
        </p:spPr>
        <p:txBody>
          <a:bodyPr wrap="square" rtlCol="0">
            <a:spAutoFit/>
          </a:bodyPr>
          <a:lstStyle/>
          <a:p>
            <a:r>
              <a:rPr lang="en-US" sz="2800" dirty="0">
                <a:solidFill>
                  <a:schemeClr val="bg1"/>
                </a:solidFill>
                <a:latin typeface="Britannic Bold" panose="020B0903060703020204" pitchFamily="34" charset="0"/>
              </a:rPr>
              <a:t>Python</a:t>
            </a:r>
          </a:p>
        </p:txBody>
      </p:sp>
      <p:sp>
        <p:nvSpPr>
          <p:cNvPr id="21" name="TextBox 20"/>
          <p:cNvSpPr txBox="1"/>
          <p:nvPr/>
        </p:nvSpPr>
        <p:spPr>
          <a:xfrm>
            <a:off x="4947392" y="5421603"/>
            <a:ext cx="1463040"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Mako</a:t>
            </a:r>
            <a:endParaRPr lang="en-US" sz="2800" dirty="0">
              <a:solidFill>
                <a:schemeClr val="bg1"/>
              </a:solidFill>
              <a:latin typeface="Britannic Bold" panose="020B0903060703020204" pitchFamily="34" charset="0"/>
            </a:endParaRPr>
          </a:p>
        </p:txBody>
      </p:sp>
      <p:sp>
        <p:nvSpPr>
          <p:cNvPr id="17" name="TextBox 16"/>
          <p:cNvSpPr txBox="1"/>
          <p:nvPr/>
        </p:nvSpPr>
        <p:spPr>
          <a:xfrm>
            <a:off x="7366595" y="3162958"/>
            <a:ext cx="1463040" cy="523220"/>
          </a:xfrm>
          <a:prstGeom prst="rect">
            <a:avLst/>
          </a:prstGeom>
          <a:noFill/>
        </p:spPr>
        <p:txBody>
          <a:bodyPr wrap="square" rtlCol="0">
            <a:spAutoFit/>
          </a:bodyPr>
          <a:lstStyle/>
          <a:p>
            <a:r>
              <a:rPr lang="en-US" altLang="zh-CN" sz="2800" dirty="0">
                <a:solidFill>
                  <a:schemeClr val="bg1"/>
                </a:solidFill>
                <a:latin typeface="Britannic Bold" panose="020B0903060703020204" pitchFamily="34" charset="0"/>
              </a:rPr>
              <a:t>In-line</a:t>
            </a:r>
            <a:endParaRPr lang="en-US" sz="2800" dirty="0">
              <a:solidFill>
                <a:schemeClr val="bg1"/>
              </a:solidFill>
              <a:latin typeface="Britannic Bold" panose="020B0903060703020204" pitchFamily="34" charset="0"/>
            </a:endParaRPr>
          </a:p>
        </p:txBody>
      </p:sp>
      <p:sp>
        <p:nvSpPr>
          <p:cNvPr id="23" name="TextBox 22"/>
          <p:cNvSpPr txBox="1"/>
          <p:nvPr/>
        </p:nvSpPr>
        <p:spPr>
          <a:xfrm>
            <a:off x="7386196" y="5427195"/>
            <a:ext cx="1463040" cy="523220"/>
          </a:xfrm>
          <a:prstGeom prst="rect">
            <a:avLst/>
          </a:prstGeom>
          <a:noFill/>
        </p:spPr>
        <p:txBody>
          <a:bodyPr wrap="square" rtlCol="0">
            <a:spAutoFit/>
          </a:bodyPr>
          <a:lstStyle/>
          <a:p>
            <a:r>
              <a:rPr lang="en-US" altLang="zh-CN" sz="2800" dirty="0">
                <a:solidFill>
                  <a:schemeClr val="bg1"/>
                </a:solidFill>
                <a:latin typeface="Britannic Bold" panose="020B0903060703020204" pitchFamily="34" charset="0"/>
              </a:rPr>
              <a:t>Skew</a:t>
            </a:r>
            <a:endParaRPr lang="en-US" sz="2800" dirty="0">
              <a:solidFill>
                <a:schemeClr val="bg1"/>
              </a:solidFill>
              <a:latin typeface="Britannic Bold" panose="020B0903060703020204" pitchFamily="34" charset="0"/>
            </a:endParaRPr>
          </a:p>
        </p:txBody>
      </p:sp>
      <p:pic>
        <p:nvPicPr>
          <p:cNvPr id="3" name="Picture 2"/>
          <p:cNvPicPr>
            <a:picLocks noChangeAspect="1"/>
          </p:cNvPicPr>
          <p:nvPr/>
        </p:nvPicPr>
        <p:blipFill>
          <a:blip r:embed="rId13" cstate="print">
            <a:extLst>
              <a:ext uri="{BEBA8EAE-BF5A-486C-A8C5-ECC9F3942E4B}">
                <a14:imgProps xmlns:a14="http://schemas.microsoft.com/office/drawing/2010/main">
                  <a14:imgLayer r:embed="rId14">
                    <a14:imgEffect>
                      <a14:backgroundRemoval t="22625" b="74957" l="29724" r="68894"/>
                    </a14:imgEffect>
                  </a14:imgLayer>
                </a14:imgProps>
              </a:ext>
              <a:ext uri="{28A0092B-C50C-407E-A947-70E740481C1C}">
                <a14:useLocalDpi xmlns:a14="http://schemas.microsoft.com/office/drawing/2010/main" val="0"/>
              </a:ext>
            </a:extLst>
          </a:blip>
          <a:stretch>
            <a:fillRect/>
          </a:stretch>
        </p:blipFill>
        <p:spPr>
          <a:xfrm>
            <a:off x="7445822" y="3632388"/>
            <a:ext cx="1805769" cy="2407341"/>
          </a:xfrm>
          <a:prstGeom prst="rect">
            <a:avLst/>
          </a:prstGeom>
        </p:spPr>
      </p:pic>
      <p:grpSp>
        <p:nvGrpSpPr>
          <p:cNvPr id="25" name="Group 24"/>
          <p:cNvGrpSpPr/>
          <p:nvPr/>
        </p:nvGrpSpPr>
        <p:grpSpPr>
          <a:xfrm>
            <a:off x="0" y="349541"/>
            <a:ext cx="5062324" cy="1217908"/>
            <a:chOff x="0" y="377824"/>
            <a:chExt cx="5062324" cy="1217908"/>
          </a:xfrm>
        </p:grpSpPr>
        <p:grpSp>
          <p:nvGrpSpPr>
            <p:cNvPr id="26" name="组合 6"/>
            <p:cNvGrpSpPr>
              <a:grpSpLocks/>
            </p:cNvGrpSpPr>
            <p:nvPr/>
          </p:nvGrpSpPr>
          <p:grpSpPr bwMode="auto">
            <a:xfrm>
              <a:off x="0" y="377824"/>
              <a:ext cx="2088787" cy="1217908"/>
              <a:chOff x="0" y="0"/>
              <a:chExt cx="1062992" cy="659784"/>
            </a:xfrm>
          </p:grpSpPr>
          <p:sp>
            <p:nvSpPr>
              <p:cNvPr id="28"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9"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0"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31" name="组合 10"/>
              <p:cNvGrpSpPr>
                <a:grpSpLocks/>
              </p:cNvGrpSpPr>
              <p:nvPr userDrawn="1"/>
            </p:nvGrpSpPr>
            <p:grpSpPr bwMode="auto">
              <a:xfrm>
                <a:off x="2" y="163994"/>
                <a:ext cx="1062990" cy="167803"/>
                <a:chOff x="0" y="0"/>
                <a:chExt cx="1062990" cy="167803"/>
              </a:xfrm>
            </p:grpSpPr>
            <p:sp>
              <p:nvSpPr>
                <p:cNvPr id="32"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3"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27"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磁头</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38" name="TextBox 37"/>
          <p:cNvSpPr txBox="1"/>
          <p:nvPr/>
        </p:nvSpPr>
        <p:spPr>
          <a:xfrm>
            <a:off x="2468814" y="5400216"/>
            <a:ext cx="1383891" cy="584775"/>
          </a:xfrm>
          <a:prstGeom prst="rect">
            <a:avLst/>
          </a:prstGeom>
          <a:noFill/>
        </p:spPr>
        <p:txBody>
          <a:bodyPr wrap="square" rtlCol="0">
            <a:spAutoFit/>
          </a:bodyPr>
          <a:lstStyle/>
          <a:p>
            <a:pPr lvl="0"/>
            <a:r>
              <a:rPr lang="en-US" sz="3200" dirty="0">
                <a:solidFill>
                  <a:schemeClr val="bg1"/>
                </a:solidFill>
                <a:latin typeface="Britannic Bold" panose="020B0903060703020204" pitchFamily="34" charset="0"/>
              </a:rPr>
              <a:t>PG4Z</a:t>
            </a:r>
          </a:p>
        </p:txBody>
      </p:sp>
      <p:grpSp>
        <p:nvGrpSpPr>
          <p:cNvPr id="44" name="Group 43"/>
          <p:cNvGrpSpPr/>
          <p:nvPr/>
        </p:nvGrpSpPr>
        <p:grpSpPr>
          <a:xfrm>
            <a:off x="4872612" y="1033994"/>
            <a:ext cx="2128853" cy="584775"/>
            <a:chOff x="2157063" y="891646"/>
            <a:chExt cx="2128853" cy="584775"/>
          </a:xfrm>
        </p:grpSpPr>
        <p:sp>
          <p:nvSpPr>
            <p:cNvPr id="45"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6" name="TextBox 45"/>
            <p:cNvSpPr txBox="1"/>
            <p:nvPr/>
          </p:nvSpPr>
          <p:spPr>
            <a:xfrm>
              <a:off x="2489969" y="891646"/>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altLang="zh-CN" sz="3200" dirty="0"/>
                <a:t>Mag</a:t>
              </a:r>
              <a:endParaRPr lang="en-US" sz="3200" dirty="0"/>
            </a:p>
          </p:txBody>
        </p:sp>
      </p:grpSp>
      <p:grpSp>
        <p:nvGrpSpPr>
          <p:cNvPr id="47" name="Group 46"/>
          <p:cNvGrpSpPr/>
          <p:nvPr/>
        </p:nvGrpSpPr>
        <p:grpSpPr>
          <a:xfrm>
            <a:off x="7304681" y="1085388"/>
            <a:ext cx="2128853" cy="584775"/>
            <a:chOff x="2157063" y="943041"/>
            <a:chExt cx="2128853" cy="584775"/>
          </a:xfrm>
        </p:grpSpPr>
        <p:sp>
          <p:nvSpPr>
            <p:cNvPr id="48"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9" name="TextBox 48"/>
            <p:cNvSpPr txBox="1"/>
            <p:nvPr/>
          </p:nvSpPr>
          <p:spPr>
            <a:xfrm>
              <a:off x="2464684" y="943041"/>
              <a:ext cx="161626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Burnish</a:t>
              </a:r>
            </a:p>
          </p:txBody>
        </p:sp>
      </p:grpSp>
    </p:spTree>
    <p:extLst>
      <p:ext uri="{BB962C8B-B14F-4D97-AF65-F5344CB8AC3E}">
        <p14:creationId xmlns:p14="http://schemas.microsoft.com/office/powerpoint/2010/main" val="36653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1" grpId="0" animBg="1"/>
      <p:bldP spid="40" grpId="0" animBg="1"/>
      <p:bldP spid="39" grpId="0" animBg="1"/>
      <p:bldP spid="37" grpId="0" animBg="1"/>
      <p:bldP spid="35" grpId="0" animBg="1"/>
      <p:bldP spid="13" grpId="0"/>
      <p:bldP spid="20" grpId="0"/>
      <p:bldP spid="21" grpId="0"/>
      <p:bldP spid="17" grpId="0"/>
      <p:bldP spid="23"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chemeClr val="tx1"/>
                </a:solidFill>
                <a:latin typeface="Arial" panose="020B0604020202020204" pitchFamily="34" charset="0"/>
                <a:ea typeface="MS PGothic" panose="020B0600070205080204" pitchFamily="34" charset="-128"/>
              </a:defRPr>
            </a:lvl1pPr>
            <a:lvl2pPr marL="742950" indent="-285750">
              <a:defRPr sz="4400">
                <a:solidFill>
                  <a:schemeClr val="tx1"/>
                </a:solidFill>
                <a:latin typeface="Arial" panose="020B0604020202020204" pitchFamily="34" charset="0"/>
                <a:ea typeface="MS PGothic" panose="020B0600070205080204" pitchFamily="34" charset="-128"/>
              </a:defRPr>
            </a:lvl2pPr>
            <a:lvl3pPr marL="1143000" indent="-228600">
              <a:defRPr sz="4400">
                <a:solidFill>
                  <a:schemeClr val="tx1"/>
                </a:solidFill>
                <a:latin typeface="Arial" panose="020B0604020202020204" pitchFamily="34" charset="0"/>
                <a:ea typeface="MS PGothic" panose="020B0600070205080204" pitchFamily="34" charset="-128"/>
              </a:defRPr>
            </a:lvl3pPr>
            <a:lvl4pPr marL="1600200" indent="-228600">
              <a:defRPr sz="4400">
                <a:solidFill>
                  <a:schemeClr val="tx1"/>
                </a:solidFill>
                <a:latin typeface="Arial" panose="020B0604020202020204" pitchFamily="34" charset="0"/>
                <a:ea typeface="MS PGothic" panose="020B0600070205080204" pitchFamily="34" charset="-128"/>
              </a:defRPr>
            </a:lvl4pPr>
            <a:lvl5pPr marL="2057400" indent="-228600">
              <a:defRPr sz="4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fld id="{D48644DF-422B-44A4-BF15-11645CF61654}" type="slidenum">
              <a:rPr lang="en-US" altLang="en-US" sz="1000">
                <a:solidFill>
                  <a:srgbClr val="00588D"/>
                </a:solidFill>
              </a:rPr>
              <a:pPr/>
              <a:t>14</a:t>
            </a:fld>
            <a:endParaRPr lang="en-US" altLang="en-US" sz="1000">
              <a:solidFill>
                <a:srgbClr val="00588D"/>
              </a:solidFill>
            </a:endParaRPr>
          </a:p>
        </p:txBody>
      </p:sp>
      <p:grpSp>
        <p:nvGrpSpPr>
          <p:cNvPr id="6" name="Group 5"/>
          <p:cNvGrpSpPr/>
          <p:nvPr/>
        </p:nvGrpSpPr>
        <p:grpSpPr>
          <a:xfrm>
            <a:off x="0" y="349541"/>
            <a:ext cx="5062324" cy="1217908"/>
            <a:chOff x="0" y="377824"/>
            <a:chExt cx="5062324" cy="1217908"/>
          </a:xfrm>
        </p:grpSpPr>
        <p:grpSp>
          <p:nvGrpSpPr>
            <p:cNvPr id="7" name="组合 6"/>
            <p:cNvGrpSpPr>
              <a:grpSpLocks/>
            </p:cNvGrpSpPr>
            <p:nvPr/>
          </p:nvGrpSpPr>
          <p:grpSpPr bwMode="auto">
            <a:xfrm>
              <a:off x="0" y="377824"/>
              <a:ext cx="2088787" cy="1217908"/>
              <a:chOff x="0" y="0"/>
              <a:chExt cx="1062992" cy="659784"/>
            </a:xfrm>
          </p:grpSpPr>
          <p:sp>
            <p:nvSpPr>
              <p:cNvPr id="9"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0"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1"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12" name="组合 10"/>
              <p:cNvGrpSpPr>
                <a:grpSpLocks/>
              </p:cNvGrpSpPr>
              <p:nvPr userDrawn="1"/>
            </p:nvGrpSpPr>
            <p:grpSpPr bwMode="auto">
              <a:xfrm>
                <a:off x="2" y="163994"/>
                <a:ext cx="1062990" cy="167803"/>
                <a:chOff x="0" y="0"/>
                <a:chExt cx="1062990" cy="167803"/>
              </a:xfrm>
            </p:grpSpPr>
            <p:sp>
              <p:nvSpPr>
                <p:cNvPr id="13"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4"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8"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磁头</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5" name="Group 4"/>
          <p:cNvGrpSpPr/>
          <p:nvPr/>
        </p:nvGrpSpPr>
        <p:grpSpPr>
          <a:xfrm>
            <a:off x="502905" y="1863143"/>
            <a:ext cx="11416112" cy="4229100"/>
            <a:chOff x="502905" y="1863143"/>
            <a:chExt cx="11416112" cy="4229100"/>
          </a:xfrm>
        </p:grpSpPr>
        <p:sp>
          <p:nvSpPr>
            <p:cNvPr id="16" name="Rectangle 15"/>
            <p:cNvSpPr/>
            <p:nvPr/>
          </p:nvSpPr>
          <p:spPr bwMode="auto">
            <a:xfrm>
              <a:off x="502905" y="1863143"/>
              <a:ext cx="11416112" cy="4229100"/>
            </a:xfrm>
            <a:prstGeom prst="rect">
              <a:avLst/>
            </a:prstGeom>
            <a:solidFill>
              <a:srgbClr val="3C9DAD">
                <a:alpha val="8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000" dirty="0">
                <a:solidFill>
                  <a:srgbClr val="FFFFFF"/>
                </a:solidFill>
                <a:latin typeface="Calibri" panose="020F0502020204030204" pitchFamily="34" charset="0"/>
                <a:ea typeface="宋体" panose="02010600030101010101" pitchFamily="2" charset="-122"/>
              </a:endParaRPr>
            </a:p>
          </p:txBody>
        </p:sp>
        <p:sp>
          <p:nvSpPr>
            <p:cNvPr id="17" name="Rectangle 16"/>
            <p:cNvSpPr/>
            <p:nvPr/>
          </p:nvSpPr>
          <p:spPr bwMode="auto">
            <a:xfrm>
              <a:off x="767318" y="2046478"/>
              <a:ext cx="9946844" cy="3657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0" b="0" i="0" u="none" strike="noStrike" kern="0" cap="none" spc="0" normalizeH="0" baseline="0" noProof="0" dirty="0" smtClean="0">
                  <a:ln>
                    <a:noFill/>
                  </a:ln>
                  <a:solidFill>
                    <a:srgbClr val="FFFFFF"/>
                  </a:solidFill>
                  <a:effectLst/>
                  <a:uLnTx/>
                  <a:uFillTx/>
                  <a:latin typeface="Segoe UI Light"/>
                </a:rPr>
                <a:t>22</a:t>
              </a:r>
              <a:r>
                <a:rPr kumimoji="0" lang="en-US" sz="9600" b="0" i="0" u="none" strike="noStrike" kern="0" cap="none" spc="0" normalizeH="0" noProof="0" dirty="0" smtClean="0">
                  <a:ln>
                    <a:noFill/>
                  </a:ln>
                  <a:solidFill>
                    <a:srgbClr val="FFFFFF"/>
                  </a:solidFill>
                  <a:effectLst/>
                  <a:uLnTx/>
                  <a:uFillTx/>
                  <a:latin typeface="Segoe UI Light"/>
                </a:rPr>
                <a:t> </a:t>
              </a:r>
              <a:r>
                <a:rPr kumimoji="0" lang="en-US" sz="5400" b="0" i="0" u="none" strike="noStrike" kern="0" cap="none" spc="0" normalizeH="0" noProof="0" dirty="0" smtClean="0">
                  <a:ln>
                    <a:noFill/>
                  </a:ln>
                  <a:solidFill>
                    <a:srgbClr val="FFFFFF"/>
                  </a:solidFill>
                  <a:effectLst/>
                  <a:uLnTx/>
                  <a:uFillTx/>
                  <a:latin typeface="Segoe UI Light"/>
                </a:rPr>
                <a:t>Times </a:t>
              </a:r>
              <a:r>
                <a:rPr lang="en-US" sz="5400" kern="0" dirty="0">
                  <a:solidFill>
                    <a:srgbClr val="FFFFFF"/>
                  </a:solidFill>
                  <a:latin typeface="Segoe UI Light"/>
                </a:rPr>
                <a:t>w</a:t>
              </a:r>
              <a:r>
                <a:rPr kumimoji="0" lang="en-US" altLang="zh-CN" sz="5400" b="0" i="0" u="none" strike="noStrike" kern="0" cap="none" spc="0" normalizeH="0" noProof="0" dirty="0" err="1" smtClean="0">
                  <a:ln>
                    <a:noFill/>
                  </a:ln>
                  <a:solidFill>
                    <a:srgbClr val="FFFFFF"/>
                  </a:solidFill>
                  <a:effectLst/>
                  <a:uLnTx/>
                  <a:uFillTx/>
                  <a:latin typeface="Segoe UI Light"/>
                </a:rPr>
                <a:t>rong</a:t>
              </a:r>
              <a:r>
                <a:rPr kumimoji="0" lang="en-US" altLang="zh-CN" sz="5400" b="0" i="0" u="none" strike="noStrike" kern="0" cap="none" spc="0" normalizeH="0" noProof="0" dirty="0" smtClean="0">
                  <a:ln>
                    <a:noFill/>
                  </a:ln>
                  <a:solidFill>
                    <a:srgbClr val="FFFFFF"/>
                  </a:solidFill>
                  <a:effectLst/>
                  <a:uLnTx/>
                  <a:uFillTx/>
                  <a:latin typeface="Segoe UI Light"/>
                </a:rPr>
                <a:t>  changing these heads  in 2014. </a:t>
              </a:r>
              <a:endParaRPr kumimoji="0" lang="en-US" sz="5400" b="0" i="0" u="none" strike="noStrike" kern="0" cap="none" spc="0" normalizeH="0" baseline="0" noProof="0" dirty="0" smtClean="0">
                <a:ln>
                  <a:noFill/>
                </a:ln>
                <a:solidFill>
                  <a:srgbClr val="FFFFFF"/>
                </a:solidFill>
                <a:effectLst/>
                <a:uLnTx/>
                <a:uFillTx/>
                <a:latin typeface="Calibri"/>
                <a:ea typeface="Segoe UI" pitchFamily="34" charset="0"/>
                <a:cs typeface="Segoe UI"/>
              </a:endParaRPr>
            </a:p>
          </p:txBody>
        </p:sp>
      </p:grpSp>
      <p:grpSp>
        <p:nvGrpSpPr>
          <p:cNvPr id="4" name="Group 3"/>
          <p:cNvGrpSpPr/>
          <p:nvPr/>
        </p:nvGrpSpPr>
        <p:grpSpPr>
          <a:xfrm>
            <a:off x="502905" y="1842650"/>
            <a:ext cx="11416112" cy="4229100"/>
            <a:chOff x="502905" y="1863143"/>
            <a:chExt cx="11416112" cy="4229100"/>
          </a:xfrm>
        </p:grpSpPr>
        <p:sp>
          <p:nvSpPr>
            <p:cNvPr id="19" name="Rectangle 18"/>
            <p:cNvSpPr/>
            <p:nvPr/>
          </p:nvSpPr>
          <p:spPr bwMode="auto">
            <a:xfrm>
              <a:off x="502905" y="1863143"/>
              <a:ext cx="11416112" cy="4229100"/>
            </a:xfrm>
            <a:prstGeom prst="rect">
              <a:avLst/>
            </a:prstGeom>
            <a:solidFill>
              <a:srgbClr val="3C9DAD">
                <a:alpha val="8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000" dirty="0">
                <a:solidFill>
                  <a:srgbClr val="FFFFFF"/>
                </a:solidFill>
                <a:latin typeface="Calibri" panose="020F0502020204030204" pitchFamily="34" charset="0"/>
                <a:ea typeface="宋体" panose="02010600030101010101" pitchFamily="2" charset="-122"/>
              </a:endParaRPr>
            </a:p>
          </p:txBody>
        </p:sp>
        <p:sp>
          <p:nvSpPr>
            <p:cNvPr id="20" name="Rectangle 19"/>
            <p:cNvSpPr/>
            <p:nvPr/>
          </p:nvSpPr>
          <p:spPr bwMode="auto">
            <a:xfrm>
              <a:off x="919718" y="2198878"/>
              <a:ext cx="9946844" cy="36576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0" b="0" i="0" u="none" strike="noStrike" kern="0" cap="none" spc="0" normalizeH="0" baseline="0" noProof="0" dirty="0" smtClean="0">
                  <a:ln>
                    <a:noFill/>
                  </a:ln>
                  <a:solidFill>
                    <a:srgbClr val="FFFFFF"/>
                  </a:solidFill>
                  <a:effectLst/>
                  <a:uLnTx/>
                  <a:uFillTx/>
                  <a:latin typeface="Segoe UI Light"/>
                </a:rPr>
                <a:t>24,000</a:t>
              </a:r>
              <a:r>
                <a:rPr lang="en-US" sz="11000" kern="0" dirty="0" smtClean="0">
                  <a:solidFill>
                    <a:srgbClr val="FFFFFF"/>
                  </a:solidFill>
                  <a:latin typeface="Segoe UI Light"/>
                </a:rPr>
                <a:t> </a:t>
              </a:r>
              <a:r>
                <a:rPr kumimoji="0" lang="en-US" sz="5400" b="0" i="0" u="none" strike="noStrike" kern="0" cap="none" spc="0" normalizeH="0" noProof="0" dirty="0" smtClean="0">
                  <a:ln>
                    <a:noFill/>
                  </a:ln>
                  <a:solidFill>
                    <a:srgbClr val="FFFFFF"/>
                  </a:solidFill>
                  <a:effectLst/>
                  <a:uLnTx/>
                  <a:uFillTx/>
                  <a:latin typeface="Segoe UI Light"/>
                </a:rPr>
                <a:t>disks on hold </a:t>
              </a:r>
              <a:r>
                <a:rPr lang="en-US" sz="5400" kern="0" dirty="0" smtClean="0">
                  <a:solidFill>
                    <a:srgbClr val="FFFFFF"/>
                  </a:solidFill>
                  <a:latin typeface="Segoe UI Light"/>
                </a:rPr>
                <a:t>as consequences </a:t>
              </a:r>
              <a:endParaRPr kumimoji="0" lang="en-US" sz="5400" b="0" i="0" u="none" strike="noStrike" kern="0" cap="none" spc="0" normalizeH="0" baseline="0" noProof="0" dirty="0" smtClean="0">
                <a:ln>
                  <a:noFill/>
                </a:ln>
                <a:solidFill>
                  <a:srgbClr val="FFFFFF"/>
                </a:solidFill>
                <a:effectLst/>
                <a:uLnTx/>
                <a:uFillTx/>
                <a:latin typeface="Calibri"/>
                <a:ea typeface="Segoe UI" pitchFamily="34" charset="0"/>
                <a:cs typeface="Segoe UI"/>
              </a:endParaRPr>
            </a:p>
          </p:txBody>
        </p:sp>
      </p:grpSp>
    </p:spTree>
    <p:extLst>
      <p:ext uri="{BB962C8B-B14F-4D97-AF65-F5344CB8AC3E}">
        <p14:creationId xmlns:p14="http://schemas.microsoft.com/office/powerpoint/2010/main" val="846102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70604385"/>
              </p:ext>
            </p:extLst>
          </p:nvPr>
        </p:nvGraphicFramePr>
        <p:xfrm>
          <a:off x="1739900" y="2447925"/>
          <a:ext cx="3670300" cy="2468880"/>
        </p:xfrm>
        <a:graphic>
          <a:graphicData uri="http://schemas.openxmlformats.org/drawingml/2006/table">
            <a:tbl>
              <a:tblPr firstRow="1" bandRow="1">
                <a:tableStyleId>{5C22544A-7EE6-4342-B048-85BDC9FD1C3A}</a:tableStyleId>
              </a:tblPr>
              <a:tblGrid>
                <a:gridCol w="1900111"/>
                <a:gridCol w="1770189"/>
              </a:tblGrid>
              <a:tr h="370840">
                <a:tc>
                  <a:txBody>
                    <a:bodyPr/>
                    <a:lstStyle/>
                    <a:p>
                      <a:pPr algn="ctr"/>
                      <a:r>
                        <a:rPr lang="en-US" sz="3600" dirty="0" smtClean="0"/>
                        <a:t>Tool</a:t>
                      </a:r>
                      <a:endParaRPr lang="en-US" sz="3600" dirty="0"/>
                    </a:p>
                  </a:txBody>
                  <a:tcPr/>
                </a:tc>
                <a:tc>
                  <a:txBody>
                    <a:bodyPr/>
                    <a:lstStyle/>
                    <a:p>
                      <a:pPr algn="ctr"/>
                      <a:r>
                        <a:rPr lang="en-US" sz="3600" dirty="0" smtClean="0"/>
                        <a:t>Glide</a:t>
                      </a:r>
                      <a:endParaRPr lang="en-US" sz="3600" dirty="0"/>
                    </a:p>
                  </a:txBody>
                  <a:tcPr/>
                </a:tc>
              </a:tr>
              <a:tr h="370840">
                <a:tc>
                  <a:txBody>
                    <a:bodyPr/>
                    <a:lstStyle/>
                    <a:p>
                      <a:pPr algn="ctr"/>
                      <a:r>
                        <a:rPr lang="en-US" dirty="0" smtClean="0"/>
                        <a:t>TSTCEL1001</a:t>
                      </a:r>
                      <a:endParaRPr lang="en-US" dirty="0"/>
                    </a:p>
                  </a:txBody>
                  <a:tcPr/>
                </a:tc>
                <a:tc>
                  <a:txBody>
                    <a:bodyPr/>
                    <a:lstStyle/>
                    <a:p>
                      <a:pPr algn="ctr"/>
                      <a:r>
                        <a:rPr lang="en-US" dirty="0" smtClean="0"/>
                        <a:t>PG4Z</a:t>
                      </a:r>
                      <a:endParaRPr lang="en-US" dirty="0"/>
                    </a:p>
                  </a:txBody>
                  <a:tcPr/>
                </a:tc>
              </a:tr>
              <a:tr h="370840">
                <a:tc>
                  <a:txBody>
                    <a:bodyPr/>
                    <a:lstStyle/>
                    <a:p>
                      <a:pPr algn="ctr"/>
                      <a:r>
                        <a:rPr lang="en-US" dirty="0" smtClean="0"/>
                        <a:t>TSTCEL1002</a:t>
                      </a:r>
                      <a:endParaRPr lang="en-US" dirty="0"/>
                    </a:p>
                  </a:txBody>
                  <a:tcPr/>
                </a:tc>
                <a:tc>
                  <a:txBody>
                    <a:bodyPr/>
                    <a:lstStyle/>
                    <a:p>
                      <a:pPr algn="ctr"/>
                      <a:r>
                        <a:rPr lang="en-US" dirty="0" err="1" smtClean="0"/>
                        <a:t>Ufemto</a:t>
                      </a:r>
                      <a:endParaRPr lang="en-US" dirty="0"/>
                    </a:p>
                  </a:txBody>
                  <a:tcPr/>
                </a:tc>
              </a:tr>
              <a:tr h="370840">
                <a:tc>
                  <a:txBody>
                    <a:bodyPr/>
                    <a:lstStyle/>
                    <a:p>
                      <a:pPr algn="ctr"/>
                      <a:r>
                        <a:rPr lang="en-US" dirty="0" smtClean="0"/>
                        <a:t>TSTCEL1003</a:t>
                      </a:r>
                      <a:endParaRPr lang="en-US" dirty="0"/>
                    </a:p>
                  </a:txBody>
                  <a:tcPr/>
                </a:tc>
                <a:tc>
                  <a:txBody>
                    <a:bodyPr/>
                    <a:lstStyle/>
                    <a:p>
                      <a:pPr algn="ctr"/>
                      <a:r>
                        <a:rPr lang="en-US" dirty="0" smtClean="0"/>
                        <a:t>PG4Z</a:t>
                      </a:r>
                      <a:endParaRPr lang="en-US" dirty="0"/>
                    </a:p>
                  </a:txBody>
                  <a:tcPr/>
                </a:tc>
              </a:tr>
              <a:tr h="370840">
                <a:tc>
                  <a:txBody>
                    <a:bodyPr/>
                    <a:lstStyle/>
                    <a:p>
                      <a:pPr algn="ctr"/>
                      <a:r>
                        <a:rPr lang="en-US" dirty="0" smtClean="0"/>
                        <a:t>TSTCEL1004</a:t>
                      </a:r>
                      <a:endParaRPr lang="en-US" dirty="0"/>
                    </a:p>
                  </a:txBody>
                  <a:tcPr/>
                </a:tc>
                <a:tc>
                  <a:txBody>
                    <a:bodyPr/>
                    <a:lstStyle/>
                    <a:p>
                      <a:pPr algn="ctr"/>
                      <a:r>
                        <a:rPr lang="en-US" dirty="0" err="1" smtClean="0"/>
                        <a:t>Ufemto</a:t>
                      </a:r>
                      <a:endParaRPr lang="en-US" dirty="0"/>
                    </a:p>
                  </a:txBody>
                  <a:tcPr/>
                </a:tc>
              </a:tr>
            </a:tbl>
          </a:graphicData>
        </a:graphic>
      </p:graphicFrame>
      <p:pic>
        <p:nvPicPr>
          <p:cNvPr id="12" name="Content Placeholder 17"/>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44679" y="1576388"/>
            <a:ext cx="1531841" cy="204215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6956" y="3618545"/>
            <a:ext cx="1531841" cy="2164675"/>
          </a:xfrm>
          <a:prstGeom prst="rect">
            <a:avLst/>
          </a:prstGeom>
        </p:spPr>
      </p:pic>
      <p:cxnSp>
        <p:nvCxnSpPr>
          <p:cNvPr id="15" name="Straight Arrow Connector 14"/>
          <p:cNvCxnSpPr/>
          <p:nvPr/>
        </p:nvCxnSpPr>
        <p:spPr>
          <a:xfrm flipH="1">
            <a:off x="5476129" y="2819400"/>
            <a:ext cx="2232771" cy="43417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476129" y="3333585"/>
            <a:ext cx="2232771" cy="14962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extLst>
              <a:ext uri="{BEBA8EAE-BF5A-486C-A8C5-ECC9F3942E4B}">
                <a14:imgProps xmlns:a14="http://schemas.microsoft.com/office/drawing/2010/main">
                  <a14:imgLayer r:embed="rId7">
                    <a14:imgEffect>
                      <a14:backgroundRemoval t="2041" b="49660" l="2353" r="36471"/>
                    </a14:imgEffect>
                  </a14:imgLayer>
                </a14:imgProps>
              </a:ext>
              <a:ext uri="{28A0092B-C50C-407E-A947-70E740481C1C}">
                <a14:useLocalDpi xmlns:a14="http://schemas.microsoft.com/office/drawing/2010/main" val="0"/>
              </a:ext>
            </a:extLst>
          </a:blip>
          <a:stretch>
            <a:fillRect/>
          </a:stretch>
        </p:blipFill>
        <p:spPr>
          <a:xfrm>
            <a:off x="6174159" y="2103039"/>
            <a:ext cx="2159000" cy="1866900"/>
          </a:xfrm>
          <a:prstGeom prst="rect">
            <a:avLst/>
          </a:prstGeom>
        </p:spPr>
      </p:pic>
      <p:pic>
        <p:nvPicPr>
          <p:cNvPr id="22" name="Picture 21"/>
          <p:cNvPicPr>
            <a:picLocks noChangeAspect="1"/>
          </p:cNvPicPr>
          <p:nvPr/>
        </p:nvPicPr>
        <p:blipFill>
          <a:blip r:embed="rId8">
            <a:extLst>
              <a:ext uri="{BEBA8EAE-BF5A-486C-A8C5-ECC9F3942E4B}">
                <a14:imgProps xmlns:a14="http://schemas.microsoft.com/office/drawing/2010/main">
                  <a14:imgLayer r:embed="rId7">
                    <a14:imgEffect>
                      <a14:backgroundRemoval t="49660" b="96599" l="2353" r="36471"/>
                    </a14:imgEffect>
                  </a14:imgLayer>
                </a14:imgProps>
              </a:ext>
              <a:ext uri="{28A0092B-C50C-407E-A947-70E740481C1C}">
                <a14:useLocalDpi xmlns:a14="http://schemas.microsoft.com/office/drawing/2010/main" val="0"/>
              </a:ext>
            </a:extLst>
          </a:blip>
          <a:stretch>
            <a:fillRect/>
          </a:stretch>
        </p:blipFill>
        <p:spPr>
          <a:xfrm>
            <a:off x="6174159" y="2360132"/>
            <a:ext cx="2159000" cy="1866900"/>
          </a:xfrm>
          <a:prstGeom prst="rect">
            <a:avLst/>
          </a:prstGeom>
        </p:spPr>
      </p:pic>
    </p:spTree>
    <p:extLst>
      <p:ext uri="{BB962C8B-B14F-4D97-AF65-F5344CB8AC3E}">
        <p14:creationId xmlns:p14="http://schemas.microsoft.com/office/powerpoint/2010/main" val="105741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7"/>
          <p:cNvSpPr>
            <a:spLocks/>
          </p:cNvSpPr>
          <p:nvPr/>
        </p:nvSpPr>
        <p:spPr bwMode="auto">
          <a:xfrm>
            <a:off x="2002211" y="4093043"/>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9" name="Rectangle 7"/>
          <p:cNvSpPr>
            <a:spLocks/>
          </p:cNvSpPr>
          <p:nvPr/>
        </p:nvSpPr>
        <p:spPr bwMode="auto">
          <a:xfrm>
            <a:off x="2012264" y="1852127"/>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7" name="Rectangle 7"/>
          <p:cNvSpPr>
            <a:spLocks/>
          </p:cNvSpPr>
          <p:nvPr/>
        </p:nvSpPr>
        <p:spPr bwMode="auto">
          <a:xfrm>
            <a:off x="4623847" y="4093043"/>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35" name="Rectangle 7"/>
          <p:cNvSpPr>
            <a:spLocks/>
          </p:cNvSpPr>
          <p:nvPr/>
        </p:nvSpPr>
        <p:spPr bwMode="auto">
          <a:xfrm>
            <a:off x="4635297" y="1832773"/>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99312" l="37500" r="65233">
                        <a14:foregroundMark x1="50911" y1="2348" x2="47419" y2="17490"/>
                        <a14:foregroundMark x1="51518" y1="2105" x2="57642" y2="14696"/>
                        <a14:foregroundMark x1="48735" y1="18785" x2="55719" y2="18219"/>
                        <a14:foregroundMark x1="57490" y1="14818" x2="56326" y2="18219"/>
                      </a14:backgroundRemoval>
                    </a14:imgEffect>
                  </a14:imgLayer>
                </a14:imgProps>
              </a:ext>
              <a:ext uri="{28A0092B-C50C-407E-A947-70E740481C1C}">
                <a14:useLocalDpi xmlns:a14="http://schemas.microsoft.com/office/drawing/2010/main" val="0"/>
              </a:ext>
            </a:extLst>
          </a:blip>
          <a:stretch>
            <a:fillRect/>
          </a:stretch>
        </p:blipFill>
        <p:spPr>
          <a:xfrm>
            <a:off x="2580574" y="1953481"/>
            <a:ext cx="1156157" cy="1445195"/>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34820" y="3743330"/>
            <a:ext cx="1633726" cy="2179255"/>
          </a:xfrm>
          <a:prstGeom prst="rect">
            <a:avLst/>
          </a:prstGeom>
        </p:spPr>
      </p:pic>
      <p:pic>
        <p:nvPicPr>
          <p:cNvPr id="5" name="Picture 4"/>
          <p:cNvPicPr>
            <a:picLocks noChangeAspect="1"/>
          </p:cNvPicPr>
          <p:nvPr/>
        </p:nvPicPr>
        <p:blipFill>
          <a:blip r:embed="rId7" cstate="print">
            <a:extLst>
              <a:ext uri="{BEBA8EAE-BF5A-486C-A8C5-ECC9F3942E4B}">
                <a14:imgProps xmlns:a14="http://schemas.microsoft.com/office/drawing/2010/main">
                  <a14:imgLayer r:embed="rId8">
                    <a14:imgEffect>
                      <a14:backgroundRemoval t="9672" b="95317" l="37361" r="89901">
                        <a14:foregroundMark x1="41565" y1="11335" x2="41915" y2="12867"/>
                        <a14:backgroundMark x1="40163" y1="13304" x2="39405" y2="14179"/>
                      </a14:backgroundRemoval>
                    </a14:imgEffect>
                  </a14:imgLayer>
                </a14:imgProps>
              </a:ext>
              <a:ext uri="{28A0092B-C50C-407E-A947-70E740481C1C}">
                <a14:useLocalDpi xmlns:a14="http://schemas.microsoft.com/office/drawing/2010/main" val="0"/>
              </a:ext>
            </a:extLst>
          </a:blip>
          <a:stretch>
            <a:fillRect/>
          </a:stretch>
        </p:blipFill>
        <p:spPr>
          <a:xfrm>
            <a:off x="5092949" y="3907516"/>
            <a:ext cx="1227847" cy="1735095"/>
          </a:xfrm>
          <a:prstGeom prst="rect">
            <a:avLst/>
          </a:prstGeom>
        </p:spPr>
      </p:pic>
      <p:grpSp>
        <p:nvGrpSpPr>
          <p:cNvPr id="2" name="Group 1"/>
          <p:cNvGrpSpPr/>
          <p:nvPr/>
        </p:nvGrpSpPr>
        <p:grpSpPr>
          <a:xfrm>
            <a:off x="4635297" y="1195043"/>
            <a:ext cx="2128853" cy="584775"/>
            <a:chOff x="2157063" y="943041"/>
            <a:chExt cx="2128853" cy="584775"/>
          </a:xfrm>
        </p:grpSpPr>
        <p:sp>
          <p:nvSpPr>
            <p:cNvPr id="43"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10" name="TextBox 9"/>
            <p:cNvSpPr txBox="1"/>
            <p:nvPr/>
          </p:nvSpPr>
          <p:spPr>
            <a:xfrm>
              <a:off x="2541711" y="943041"/>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sz="3200" dirty="0"/>
                <a:t>Glide</a:t>
              </a:r>
            </a:p>
          </p:txBody>
        </p:sp>
      </p:grpSp>
      <p:sp>
        <p:nvSpPr>
          <p:cNvPr id="13" name="TextBox 12"/>
          <p:cNvSpPr txBox="1"/>
          <p:nvPr/>
        </p:nvSpPr>
        <p:spPr>
          <a:xfrm>
            <a:off x="4679098" y="3239548"/>
            <a:ext cx="1383891"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Ufemto</a:t>
            </a:r>
            <a:endParaRPr lang="en-US" sz="2800" dirty="0">
              <a:solidFill>
                <a:schemeClr val="bg1"/>
              </a:solidFill>
              <a:latin typeface="Britannic Bold" panose="020B0903060703020204" pitchFamily="34" charset="0"/>
            </a:endParaRPr>
          </a:p>
        </p:txBody>
      </p:sp>
      <p:pic>
        <p:nvPicPr>
          <p:cNvPr id="18" name="Content Placeholder 17"/>
          <p:cNvPicPr>
            <a:picLocks noGrp="1" noChangeAspect="1"/>
          </p:cNvPicPr>
          <p:nvPr>
            <p:ph idx="1"/>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986395" y="1658708"/>
            <a:ext cx="1423415" cy="1897611"/>
          </a:xfrm>
          <a:noFill/>
        </p:spPr>
      </p:pic>
      <p:sp>
        <p:nvSpPr>
          <p:cNvPr id="20" name="TextBox 19"/>
          <p:cNvSpPr txBox="1"/>
          <p:nvPr/>
        </p:nvSpPr>
        <p:spPr>
          <a:xfrm>
            <a:off x="2031417" y="3293014"/>
            <a:ext cx="1463040" cy="523220"/>
          </a:xfrm>
          <a:prstGeom prst="rect">
            <a:avLst/>
          </a:prstGeom>
          <a:noFill/>
        </p:spPr>
        <p:txBody>
          <a:bodyPr wrap="square" rtlCol="0">
            <a:spAutoFit/>
          </a:bodyPr>
          <a:lstStyle/>
          <a:p>
            <a:r>
              <a:rPr lang="en-US" sz="2800" dirty="0">
                <a:solidFill>
                  <a:schemeClr val="bg1"/>
                </a:solidFill>
                <a:latin typeface="Britannic Bold" panose="020B0903060703020204" pitchFamily="34" charset="0"/>
              </a:rPr>
              <a:t>Python</a:t>
            </a:r>
          </a:p>
        </p:txBody>
      </p:sp>
      <p:sp>
        <p:nvSpPr>
          <p:cNvPr id="21" name="TextBox 20"/>
          <p:cNvSpPr txBox="1"/>
          <p:nvPr/>
        </p:nvSpPr>
        <p:spPr>
          <a:xfrm>
            <a:off x="2087043" y="5546576"/>
            <a:ext cx="1463040" cy="523220"/>
          </a:xfrm>
          <a:prstGeom prst="rect">
            <a:avLst/>
          </a:prstGeom>
          <a:noFill/>
        </p:spPr>
        <p:txBody>
          <a:bodyPr wrap="square" rtlCol="0">
            <a:spAutoFit/>
          </a:bodyPr>
          <a:lstStyle/>
          <a:p>
            <a:r>
              <a:rPr lang="en-US" sz="2800" dirty="0" err="1">
                <a:solidFill>
                  <a:schemeClr val="bg1"/>
                </a:solidFill>
                <a:latin typeface="Britannic Bold" panose="020B0903060703020204" pitchFamily="34" charset="0"/>
              </a:rPr>
              <a:t>Mako</a:t>
            </a:r>
            <a:endParaRPr lang="en-US" sz="2800" dirty="0">
              <a:solidFill>
                <a:schemeClr val="bg1"/>
              </a:solidFill>
              <a:latin typeface="Britannic Bold" panose="020B0903060703020204" pitchFamily="34" charset="0"/>
            </a:endParaRPr>
          </a:p>
        </p:txBody>
      </p:sp>
      <p:grpSp>
        <p:nvGrpSpPr>
          <p:cNvPr id="25" name="Group 24"/>
          <p:cNvGrpSpPr/>
          <p:nvPr/>
        </p:nvGrpSpPr>
        <p:grpSpPr>
          <a:xfrm>
            <a:off x="0" y="349541"/>
            <a:ext cx="5062324" cy="1217908"/>
            <a:chOff x="0" y="377824"/>
            <a:chExt cx="5062324" cy="1217908"/>
          </a:xfrm>
        </p:grpSpPr>
        <p:grpSp>
          <p:nvGrpSpPr>
            <p:cNvPr id="26" name="组合 6"/>
            <p:cNvGrpSpPr>
              <a:grpSpLocks/>
            </p:cNvGrpSpPr>
            <p:nvPr/>
          </p:nvGrpSpPr>
          <p:grpSpPr bwMode="auto">
            <a:xfrm>
              <a:off x="0" y="377824"/>
              <a:ext cx="2088787" cy="1217908"/>
              <a:chOff x="0" y="0"/>
              <a:chExt cx="1062992" cy="659784"/>
            </a:xfrm>
          </p:grpSpPr>
          <p:sp>
            <p:nvSpPr>
              <p:cNvPr id="28"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9"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0"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31" name="组合 10"/>
              <p:cNvGrpSpPr>
                <a:grpSpLocks/>
              </p:cNvGrpSpPr>
              <p:nvPr userDrawn="1"/>
            </p:nvGrpSpPr>
            <p:grpSpPr bwMode="auto">
              <a:xfrm>
                <a:off x="2" y="163994"/>
                <a:ext cx="1062990" cy="167803"/>
                <a:chOff x="0" y="0"/>
                <a:chExt cx="1062990" cy="167803"/>
              </a:xfrm>
            </p:grpSpPr>
            <p:sp>
              <p:nvSpPr>
                <p:cNvPr id="32"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3"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27"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头编码规则</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38" name="TextBox 37"/>
          <p:cNvSpPr txBox="1"/>
          <p:nvPr/>
        </p:nvSpPr>
        <p:spPr>
          <a:xfrm>
            <a:off x="4667648" y="5499818"/>
            <a:ext cx="1383891" cy="523220"/>
          </a:xfrm>
          <a:prstGeom prst="rect">
            <a:avLst/>
          </a:prstGeom>
          <a:noFill/>
        </p:spPr>
        <p:txBody>
          <a:bodyPr wrap="square" rtlCol="0">
            <a:spAutoFit/>
          </a:bodyPr>
          <a:lstStyle/>
          <a:p>
            <a:pPr lvl="0"/>
            <a:r>
              <a:rPr lang="en-US" sz="2800" dirty="0">
                <a:solidFill>
                  <a:schemeClr val="bg1"/>
                </a:solidFill>
                <a:latin typeface="Britannic Bold" panose="020B0903060703020204" pitchFamily="34" charset="0"/>
              </a:rPr>
              <a:t>PG4Z</a:t>
            </a:r>
          </a:p>
        </p:txBody>
      </p:sp>
      <p:grpSp>
        <p:nvGrpSpPr>
          <p:cNvPr id="44" name="Group 43"/>
          <p:cNvGrpSpPr/>
          <p:nvPr/>
        </p:nvGrpSpPr>
        <p:grpSpPr>
          <a:xfrm>
            <a:off x="2012263" y="1158967"/>
            <a:ext cx="2128853" cy="584775"/>
            <a:chOff x="2157063" y="891646"/>
            <a:chExt cx="2128853" cy="584775"/>
          </a:xfrm>
        </p:grpSpPr>
        <p:sp>
          <p:nvSpPr>
            <p:cNvPr id="45" name="Rectangle 7"/>
            <p:cNvSpPr>
              <a:spLocks/>
            </p:cNvSpPr>
            <p:nvPr/>
          </p:nvSpPr>
          <p:spPr bwMode="auto">
            <a:xfrm>
              <a:off x="2157063" y="993389"/>
              <a:ext cx="2128853" cy="4512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sp>
          <p:nvSpPr>
            <p:cNvPr id="46" name="TextBox 45"/>
            <p:cNvSpPr txBox="1"/>
            <p:nvPr/>
          </p:nvSpPr>
          <p:spPr>
            <a:xfrm>
              <a:off x="2489969" y="891646"/>
              <a:ext cx="1463040"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stStyle>
            <a:p>
              <a:r>
                <a:rPr lang="en-US" altLang="zh-CN" sz="3200" dirty="0"/>
                <a:t>Mag</a:t>
              </a:r>
              <a:endParaRPr lang="en-US" sz="3200" dirty="0"/>
            </a:p>
          </p:txBody>
        </p:sp>
      </p:grpSp>
      <p:sp>
        <p:nvSpPr>
          <p:cNvPr id="4" name="TextBox 3"/>
          <p:cNvSpPr txBox="1"/>
          <p:nvPr/>
        </p:nvSpPr>
        <p:spPr>
          <a:xfrm>
            <a:off x="4679098" y="3239548"/>
            <a:ext cx="355600" cy="523220"/>
          </a:xfrm>
          <a:prstGeom prst="rect">
            <a:avLst/>
          </a:prstGeom>
          <a:noFill/>
        </p:spPr>
        <p:txBody>
          <a:bodyPr wrap="square" rtlCol="0">
            <a:spAutoFit/>
          </a:bodyPr>
          <a:lstStyle/>
          <a:p>
            <a:r>
              <a:rPr lang="en-US" sz="2800" dirty="0">
                <a:solidFill>
                  <a:srgbClr val="D75530"/>
                </a:solidFill>
                <a:latin typeface="Britannic Bold" panose="020B0903060703020204" pitchFamily="34" charset="0"/>
              </a:rPr>
              <a:t>U</a:t>
            </a:r>
          </a:p>
        </p:txBody>
      </p:sp>
      <p:sp>
        <p:nvSpPr>
          <p:cNvPr id="50" name="TextBox 49"/>
          <p:cNvSpPr txBox="1"/>
          <p:nvPr/>
        </p:nvSpPr>
        <p:spPr>
          <a:xfrm>
            <a:off x="2030740" y="3294757"/>
            <a:ext cx="355600" cy="523220"/>
          </a:xfrm>
          <a:prstGeom prst="rect">
            <a:avLst/>
          </a:prstGeom>
          <a:noFill/>
        </p:spPr>
        <p:txBody>
          <a:bodyPr wrap="square" rtlCol="0">
            <a:spAutoFit/>
          </a:bodyPr>
          <a:lstStyle/>
          <a:p>
            <a:r>
              <a:rPr lang="en-US" sz="2800" dirty="0">
                <a:solidFill>
                  <a:srgbClr val="D75530"/>
                </a:solidFill>
                <a:latin typeface="Britannic Bold" panose="020B0903060703020204" pitchFamily="34" charset="0"/>
              </a:rPr>
              <a:t>P</a:t>
            </a:r>
          </a:p>
        </p:txBody>
      </p:sp>
      <p:sp>
        <p:nvSpPr>
          <p:cNvPr id="51" name="TextBox 50"/>
          <p:cNvSpPr txBox="1"/>
          <p:nvPr/>
        </p:nvSpPr>
        <p:spPr>
          <a:xfrm>
            <a:off x="4667466" y="5503562"/>
            <a:ext cx="355600" cy="523220"/>
          </a:xfrm>
          <a:prstGeom prst="rect">
            <a:avLst/>
          </a:prstGeom>
          <a:noFill/>
        </p:spPr>
        <p:txBody>
          <a:bodyPr wrap="square" rtlCol="0">
            <a:spAutoFit/>
          </a:bodyPr>
          <a:lstStyle/>
          <a:p>
            <a:r>
              <a:rPr lang="en-US" sz="2800" dirty="0">
                <a:solidFill>
                  <a:srgbClr val="D75530"/>
                </a:solidFill>
                <a:latin typeface="Britannic Bold" panose="020B0903060703020204" pitchFamily="34" charset="0"/>
              </a:rPr>
              <a:t>P</a:t>
            </a:r>
          </a:p>
        </p:txBody>
      </p:sp>
      <p:sp>
        <p:nvSpPr>
          <p:cNvPr id="52" name="TextBox 51"/>
          <p:cNvSpPr txBox="1"/>
          <p:nvPr/>
        </p:nvSpPr>
        <p:spPr>
          <a:xfrm>
            <a:off x="2086450" y="5542739"/>
            <a:ext cx="355600" cy="523220"/>
          </a:xfrm>
          <a:prstGeom prst="rect">
            <a:avLst/>
          </a:prstGeom>
          <a:noFill/>
        </p:spPr>
        <p:txBody>
          <a:bodyPr wrap="square" rtlCol="0">
            <a:spAutoFit/>
          </a:bodyPr>
          <a:lstStyle/>
          <a:p>
            <a:r>
              <a:rPr lang="en-US" sz="2800" dirty="0">
                <a:solidFill>
                  <a:srgbClr val="D75530"/>
                </a:solidFill>
                <a:latin typeface="Britannic Bold" panose="020B0903060703020204" pitchFamily="34" charset="0"/>
              </a:rPr>
              <a:t>M</a:t>
            </a:r>
          </a:p>
        </p:txBody>
      </p:sp>
      <p:grpSp>
        <p:nvGrpSpPr>
          <p:cNvPr id="56" name="组合 37"/>
          <p:cNvGrpSpPr/>
          <p:nvPr/>
        </p:nvGrpSpPr>
        <p:grpSpPr>
          <a:xfrm>
            <a:off x="8429364" y="3653501"/>
            <a:ext cx="2892535" cy="363441"/>
            <a:chOff x="4226011" y="5219467"/>
            <a:chExt cx="3608174" cy="363441"/>
          </a:xfrm>
        </p:grpSpPr>
        <p:grpSp>
          <p:nvGrpSpPr>
            <p:cNvPr id="57" name="组合 36"/>
            <p:cNvGrpSpPr/>
            <p:nvPr/>
          </p:nvGrpSpPr>
          <p:grpSpPr>
            <a:xfrm>
              <a:off x="4226011" y="5219467"/>
              <a:ext cx="3608174" cy="363441"/>
              <a:chOff x="4226011" y="5219467"/>
              <a:chExt cx="3608174" cy="363441"/>
            </a:xfrm>
          </p:grpSpPr>
          <p:sp>
            <p:nvSpPr>
              <p:cNvPr id="60" name="矩形 35"/>
              <p:cNvSpPr/>
              <p:nvPr/>
            </p:nvSpPr>
            <p:spPr>
              <a:xfrm>
                <a:off x="4226011" y="5219468"/>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矩形 44"/>
              <p:cNvSpPr/>
              <p:nvPr/>
            </p:nvSpPr>
            <p:spPr>
              <a:xfrm>
                <a:off x="6797893" y="5219467"/>
                <a:ext cx="1036292" cy="363440"/>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8" name="矩形 45"/>
            <p:cNvSpPr/>
            <p:nvPr/>
          </p:nvSpPr>
          <p:spPr>
            <a:xfrm>
              <a:off x="7132335" y="5262687"/>
              <a:ext cx="367408" cy="276999"/>
            </a:xfrm>
            <a:prstGeom prst="rect">
              <a:avLst/>
            </a:prstGeom>
          </p:spPr>
          <p:txBody>
            <a:bodyPr wrap="none">
              <a:spAutoFit/>
            </a:bodyPr>
            <a:lstStyle/>
            <a:p>
              <a:r>
                <a:rPr lang="en-US" altLang="zh-CN" sz="1200" dirty="0" smtClean="0">
                  <a:solidFill>
                    <a:prstClr val="white"/>
                  </a:solidFill>
                </a:rPr>
                <a:t>OK</a:t>
              </a:r>
              <a:endParaRPr lang="zh-CN" altLang="en-US" sz="1200" dirty="0">
                <a:solidFill>
                  <a:prstClr val="white"/>
                </a:solidFill>
              </a:endParaRPr>
            </a:p>
          </p:txBody>
        </p:sp>
        <p:sp>
          <p:nvSpPr>
            <p:cNvPr id="59" name="矩形 46"/>
            <p:cNvSpPr/>
            <p:nvPr/>
          </p:nvSpPr>
          <p:spPr>
            <a:xfrm>
              <a:off x="4307023" y="5258152"/>
              <a:ext cx="1094181" cy="276999"/>
            </a:xfrm>
            <a:prstGeom prst="rect">
              <a:avLst/>
            </a:prstGeom>
          </p:spPr>
          <p:txBody>
            <a:bodyPr wrap="none">
              <a:spAutoFit/>
            </a:bodyPr>
            <a:lstStyle/>
            <a:p>
              <a:r>
                <a:rPr lang="zh-CN" altLang="en-US" sz="1200" dirty="0" smtClean="0">
                  <a:solidFill>
                    <a:prstClr val="white">
                      <a:lumMod val="75000"/>
                    </a:prstClr>
                  </a:solidFill>
                </a:rPr>
                <a:t>类型</a:t>
              </a:r>
              <a:r>
                <a:rPr lang="en-US" altLang="zh-CN" sz="1200" dirty="0" smtClean="0">
                  <a:solidFill>
                    <a:prstClr val="white">
                      <a:lumMod val="75000"/>
                    </a:prstClr>
                  </a:solidFill>
                </a:rPr>
                <a:t>+</a:t>
              </a:r>
              <a:r>
                <a:rPr lang="zh-CN" altLang="en-US" sz="1200" dirty="0" smtClean="0">
                  <a:solidFill>
                    <a:prstClr val="white">
                      <a:lumMod val="75000"/>
                    </a:prstClr>
                  </a:solidFill>
                </a:rPr>
                <a:t>编号</a:t>
              </a:r>
              <a:endParaRPr lang="zh-CN" altLang="en-US" sz="1200" dirty="0">
                <a:solidFill>
                  <a:prstClr val="white">
                    <a:lumMod val="75000"/>
                  </a:prstClr>
                </a:solidFill>
              </a:endParaRPr>
            </a:p>
          </p:txBody>
        </p:sp>
      </p:grpSp>
      <p:grpSp>
        <p:nvGrpSpPr>
          <p:cNvPr id="8" name="Group 7"/>
          <p:cNvGrpSpPr/>
          <p:nvPr/>
        </p:nvGrpSpPr>
        <p:grpSpPr>
          <a:xfrm>
            <a:off x="5833078" y="3201135"/>
            <a:ext cx="1610634" cy="514918"/>
            <a:chOff x="5784890" y="3039912"/>
            <a:chExt cx="1610634" cy="514918"/>
          </a:xfrm>
        </p:grpSpPr>
        <p:sp>
          <p:nvSpPr>
            <p:cNvPr id="9" name="Right Arrow 8"/>
            <p:cNvSpPr/>
            <p:nvPr/>
          </p:nvSpPr>
          <p:spPr bwMode="auto">
            <a:xfrm rot="438980">
              <a:off x="5855865" y="3340386"/>
              <a:ext cx="1539659" cy="214444"/>
            </a:xfrm>
            <a:prstGeom prst="rightArrow">
              <a:avLst/>
            </a:prstGeom>
            <a:solidFill>
              <a:srgbClr val="FFFFFF"/>
            </a:solidFill>
            <a:ln>
              <a:noFill/>
            </a:ln>
            <a:extLst/>
          </p:spPr>
          <p:txBody>
            <a:bodyPr anchor="ctr"/>
            <a:lstStyle/>
            <a:p>
              <a:pPr algn="ctr"/>
              <a:endParaRPr lang="en-US" sz="1000">
                <a:solidFill>
                  <a:srgbClr val="FFFFFF"/>
                </a:solidFill>
                <a:latin typeface="Calibri" panose="020F0502020204030204" pitchFamily="34" charset="0"/>
                <a:ea typeface="宋体" panose="02010600030101010101" pitchFamily="2" charset="-122"/>
              </a:endParaRPr>
            </a:p>
          </p:txBody>
        </p:sp>
        <p:sp>
          <p:nvSpPr>
            <p:cNvPr id="3" name="TextBox 2"/>
            <p:cNvSpPr txBox="1"/>
            <p:nvPr/>
          </p:nvSpPr>
          <p:spPr>
            <a:xfrm rot="402446">
              <a:off x="5784890" y="3039912"/>
              <a:ext cx="1189773" cy="379923"/>
            </a:xfrm>
            <a:prstGeom prst="rect">
              <a:avLst/>
            </a:prstGeom>
            <a:noFill/>
          </p:spPr>
          <p:txBody>
            <a:bodyPr wrap="square" rtlCol="0">
              <a:spAutoFit/>
            </a:bodyPr>
            <a:lstStyle/>
            <a:p>
              <a:r>
                <a:rPr lang="en-US" altLang="zh-CN" b="1" dirty="0">
                  <a:solidFill>
                    <a:schemeClr val="bg1"/>
                  </a:solidFill>
                </a:rPr>
                <a:t>U</a:t>
              </a:r>
              <a:r>
                <a:rPr lang="en-US" altLang="zh-CN" b="1" dirty="0" smtClean="0">
                  <a:solidFill>
                    <a:schemeClr val="bg1"/>
                  </a:solidFill>
                </a:rPr>
                <a:t>123456</a:t>
              </a:r>
              <a:endParaRPr lang="en-US" b="1" dirty="0">
                <a:solidFill>
                  <a:schemeClr val="bg1"/>
                </a:solidFill>
              </a:endParaRPr>
            </a:p>
          </p:txBody>
        </p:sp>
      </p:grpSp>
    </p:spTree>
    <p:extLst>
      <p:ext uri="{BB962C8B-B14F-4D97-AF65-F5344CB8AC3E}">
        <p14:creationId xmlns:p14="http://schemas.microsoft.com/office/powerpoint/2010/main" val="117607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0156 3.33333E-6 L 0.07969 0.02801 " pathEditMode="relative" rAng="0" ptsTypes="AA">
                                      <p:cBhvr>
                                        <p:cTn id="38" dur="1000" fill="hold"/>
                                        <p:tgtEl>
                                          <p:spTgt spid="8"/>
                                        </p:tgtEl>
                                        <p:attrNameLst>
                                          <p:attrName>ppt_x</p:attrName>
                                          <p:attrName>ppt_y</p:attrName>
                                        </p:attrNameLst>
                                      </p:cBhvr>
                                      <p:rCtr x="3906"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own Arrow 60"/>
          <p:cNvSpPr/>
          <p:nvPr/>
        </p:nvSpPr>
        <p:spPr bwMode="auto">
          <a:xfrm>
            <a:off x="8945587" y="1628643"/>
            <a:ext cx="435428" cy="1693886"/>
          </a:xfrm>
          <a:prstGeom prst="downArrow">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54" name="Right Arrow 53"/>
          <p:cNvSpPr/>
          <p:nvPr/>
        </p:nvSpPr>
        <p:spPr bwMode="auto">
          <a:xfrm>
            <a:off x="3163090" y="4252325"/>
            <a:ext cx="1897700" cy="564039"/>
          </a:xfrm>
          <a:prstGeom prst="rightArrow">
            <a:avLst/>
          </a:prstGeom>
          <a:solidFill>
            <a:schemeClr val="bg1"/>
          </a:solidFill>
          <a:ln>
            <a:noFill/>
          </a:ln>
          <a:extLst/>
        </p:spPr>
        <p:txBody>
          <a:bodyPr anchor="ctr"/>
          <a:lstStyle/>
          <a:p>
            <a:pPr algn="ctr"/>
            <a:endParaRPr lang="en-US" sz="1000">
              <a:solidFill>
                <a:srgbClr val="FFFFFF"/>
              </a:solidFill>
              <a:latin typeface="Calibri" panose="020F0502020204030204" pitchFamily="34" charset="0"/>
              <a:ea typeface="宋体" panose="02010600030101010101" pitchFamily="2" charset="-122"/>
            </a:endParaRPr>
          </a:p>
        </p:txBody>
      </p:sp>
      <p:grpSp>
        <p:nvGrpSpPr>
          <p:cNvPr id="47" name="Group 46"/>
          <p:cNvGrpSpPr/>
          <p:nvPr/>
        </p:nvGrpSpPr>
        <p:grpSpPr>
          <a:xfrm>
            <a:off x="708667" y="2562431"/>
            <a:ext cx="5670550" cy="3379787"/>
            <a:chOff x="548640" y="1992948"/>
            <a:chExt cx="5670550" cy="3379787"/>
          </a:xfrm>
        </p:grpSpPr>
        <p:sp>
          <p:nvSpPr>
            <p:cNvPr id="13" name="Rounded Rectangle 35"/>
            <p:cNvSpPr>
              <a:spLocks/>
            </p:cNvSpPr>
            <p:nvPr/>
          </p:nvSpPr>
          <p:spPr bwMode="auto">
            <a:xfrm>
              <a:off x="548640" y="1992948"/>
              <a:ext cx="5670550" cy="3379787"/>
            </a:xfrm>
            <a:prstGeom prst="roundRect">
              <a:avLst>
                <a:gd name="adj" fmla="val 3963"/>
              </a:avLst>
            </a:prstGeom>
            <a:solidFill>
              <a:srgbClr val="A6A6A6"/>
            </a:solidFill>
            <a:ln w="9525">
              <a:solidFill>
                <a:srgbClr val="A6A6A6"/>
              </a:solidFill>
              <a:bevel/>
              <a:headEnd/>
              <a:tailEnd/>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400">
                <a:solidFill>
                  <a:srgbClr val="FFFFFF"/>
                </a:solidFill>
              </a:endParaRPr>
            </a:p>
          </p:txBody>
        </p:sp>
        <p:grpSp>
          <p:nvGrpSpPr>
            <p:cNvPr id="14" name="Group 15"/>
            <p:cNvGrpSpPr>
              <a:grpSpLocks/>
            </p:cNvGrpSpPr>
            <p:nvPr/>
          </p:nvGrpSpPr>
          <p:grpSpPr bwMode="auto">
            <a:xfrm>
              <a:off x="761365" y="2212023"/>
              <a:ext cx="1671638" cy="2949575"/>
              <a:chOff x="0" y="0"/>
              <a:chExt cx="1671976" cy="2950074"/>
            </a:xfrm>
          </p:grpSpPr>
          <p:pic>
            <p:nvPicPr>
              <p:cNvPr id="15" name="Picture 9"/>
              <p:cNvPicPr>
                <a:picLocks noChangeAspect="1" noChangeArrowheads="1"/>
              </p:cNvPicPr>
              <p:nvPr/>
            </p:nvPicPr>
            <p:blipFill>
              <a:blip r:embed="rId2">
                <a:extLst>
                  <a:ext uri="{28A0092B-C50C-407E-A947-70E740481C1C}">
                    <a14:useLocalDpi xmlns:a14="http://schemas.microsoft.com/office/drawing/2010/main" val="0"/>
                  </a:ext>
                </a:extLst>
              </a:blip>
              <a:srcRect b="26016"/>
              <a:stretch>
                <a:fillRect/>
              </a:stretch>
            </p:blipFill>
            <p:spPr bwMode="auto">
              <a:xfrm>
                <a:off x="2" y="0"/>
                <a:ext cx="1671974" cy="30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a:spLocks/>
              </p:cNvSpPr>
              <p:nvPr/>
            </p:nvSpPr>
            <p:spPr bwMode="auto">
              <a:xfrm>
                <a:off x="0" y="303820"/>
                <a:ext cx="1671975" cy="2541479"/>
              </a:xfrm>
              <a:prstGeom prst="rect">
                <a:avLst/>
              </a:prstGeom>
              <a:gradFill rotWithShape="1">
                <a:gsLst>
                  <a:gs pos="0">
                    <a:srgbClr val="232323"/>
                  </a:gs>
                  <a:gs pos="17999">
                    <a:srgbClr val="3B3B3B"/>
                  </a:gs>
                  <a:gs pos="85999">
                    <a:srgbClr val="434343"/>
                  </a:gs>
                  <a:gs pos="100000">
                    <a:srgbClr val="292929"/>
                  </a:gs>
                </a:gsLst>
                <a:lin ang="5400000" scaled="1"/>
              </a:gra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pic>
            <p:nvPicPr>
              <p:cNvPr id="17" name="Picture 47"/>
              <p:cNvPicPr>
                <a:picLocks noChangeAspect="1" noChangeArrowheads="1"/>
              </p:cNvPicPr>
              <p:nvPr/>
            </p:nvPicPr>
            <p:blipFill>
              <a:blip r:embed="rId2">
                <a:extLst>
                  <a:ext uri="{28A0092B-C50C-407E-A947-70E740481C1C}">
                    <a14:useLocalDpi xmlns:a14="http://schemas.microsoft.com/office/drawing/2010/main" val="0"/>
                  </a:ext>
                </a:extLst>
              </a:blip>
              <a:srcRect t="73982"/>
              <a:stretch>
                <a:fillRect/>
              </a:stretch>
            </p:blipFill>
            <p:spPr bwMode="auto">
              <a:xfrm>
                <a:off x="2" y="2843234"/>
                <a:ext cx="1671974" cy="10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6"/>
            <p:cNvGrpSpPr>
              <a:grpSpLocks noChangeAspect="1"/>
            </p:cNvGrpSpPr>
            <p:nvPr/>
          </p:nvGrpSpPr>
          <p:grpSpPr bwMode="auto">
            <a:xfrm>
              <a:off x="874078" y="2669223"/>
              <a:ext cx="1427162" cy="2386012"/>
              <a:chOff x="0" y="0"/>
              <a:chExt cx="1427560" cy="2385378"/>
            </a:xfrm>
          </p:grpSpPr>
          <p:pic>
            <p:nvPicPr>
              <p:cNvPr id="19"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6"/>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790806"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5"/>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0"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77"/>
            <p:cNvGrpSpPr>
              <a:grpSpLocks/>
            </p:cNvGrpSpPr>
            <p:nvPr/>
          </p:nvGrpSpPr>
          <p:grpSpPr bwMode="auto">
            <a:xfrm>
              <a:off x="2548890" y="2212023"/>
              <a:ext cx="1673225" cy="2949575"/>
              <a:chOff x="0" y="0"/>
              <a:chExt cx="1671976" cy="2950074"/>
            </a:xfrm>
          </p:grpSpPr>
          <p:pic>
            <p:nvPicPr>
              <p:cNvPr id="26" name="Picture 78"/>
              <p:cNvPicPr>
                <a:picLocks noChangeAspect="1" noChangeArrowheads="1"/>
              </p:cNvPicPr>
              <p:nvPr/>
            </p:nvPicPr>
            <p:blipFill>
              <a:blip r:embed="rId2">
                <a:extLst>
                  <a:ext uri="{28A0092B-C50C-407E-A947-70E740481C1C}">
                    <a14:useLocalDpi xmlns:a14="http://schemas.microsoft.com/office/drawing/2010/main" val="0"/>
                  </a:ext>
                </a:extLst>
              </a:blip>
              <a:srcRect b="26016"/>
              <a:stretch>
                <a:fillRect/>
              </a:stretch>
            </p:blipFill>
            <p:spPr bwMode="auto">
              <a:xfrm>
                <a:off x="2" y="0"/>
                <a:ext cx="1671974" cy="30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79"/>
              <p:cNvSpPr>
                <a:spLocks/>
              </p:cNvSpPr>
              <p:nvPr/>
            </p:nvSpPr>
            <p:spPr bwMode="auto">
              <a:xfrm>
                <a:off x="0" y="303820"/>
                <a:ext cx="1671975" cy="2541479"/>
              </a:xfrm>
              <a:prstGeom prst="rect">
                <a:avLst/>
              </a:prstGeom>
              <a:gradFill rotWithShape="1">
                <a:gsLst>
                  <a:gs pos="0">
                    <a:srgbClr val="232323"/>
                  </a:gs>
                  <a:gs pos="17999">
                    <a:srgbClr val="3B3B3B"/>
                  </a:gs>
                  <a:gs pos="85999">
                    <a:srgbClr val="434343"/>
                  </a:gs>
                  <a:gs pos="100000">
                    <a:srgbClr val="292929"/>
                  </a:gs>
                </a:gsLst>
                <a:lin ang="5400000" scaled="1"/>
              </a:gra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pic>
            <p:nvPicPr>
              <p:cNvPr id="28" name="Picture 80"/>
              <p:cNvPicPr>
                <a:picLocks noChangeAspect="1" noChangeArrowheads="1"/>
              </p:cNvPicPr>
              <p:nvPr/>
            </p:nvPicPr>
            <p:blipFill>
              <a:blip r:embed="rId2">
                <a:extLst>
                  <a:ext uri="{28A0092B-C50C-407E-A947-70E740481C1C}">
                    <a14:useLocalDpi xmlns:a14="http://schemas.microsoft.com/office/drawing/2010/main" val="0"/>
                  </a:ext>
                </a:extLst>
              </a:blip>
              <a:srcRect t="73982"/>
              <a:stretch>
                <a:fillRect/>
              </a:stretch>
            </p:blipFill>
            <p:spPr bwMode="auto">
              <a:xfrm>
                <a:off x="2" y="2843234"/>
                <a:ext cx="1671974" cy="10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81"/>
            <p:cNvGrpSpPr>
              <a:grpSpLocks noChangeAspect="1"/>
            </p:cNvGrpSpPr>
            <p:nvPr/>
          </p:nvGrpSpPr>
          <p:grpSpPr bwMode="auto">
            <a:xfrm>
              <a:off x="2663190" y="2669223"/>
              <a:ext cx="1427163" cy="2386012"/>
              <a:chOff x="0" y="0"/>
              <a:chExt cx="1427560" cy="2385378"/>
            </a:xfrm>
          </p:grpSpPr>
          <p:pic>
            <p:nvPicPr>
              <p:cNvPr id="30" name="Picture 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5"/>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0"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6"/>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790806"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88"/>
            <p:cNvGrpSpPr>
              <a:grpSpLocks/>
            </p:cNvGrpSpPr>
            <p:nvPr/>
          </p:nvGrpSpPr>
          <p:grpSpPr bwMode="auto">
            <a:xfrm>
              <a:off x="4338003" y="2212023"/>
              <a:ext cx="1671637" cy="2949575"/>
              <a:chOff x="0" y="0"/>
              <a:chExt cx="1671976" cy="2950074"/>
            </a:xfrm>
          </p:grpSpPr>
          <p:pic>
            <p:nvPicPr>
              <p:cNvPr id="37" name="Picture 89"/>
              <p:cNvPicPr>
                <a:picLocks noChangeAspect="1" noChangeArrowheads="1"/>
              </p:cNvPicPr>
              <p:nvPr/>
            </p:nvPicPr>
            <p:blipFill>
              <a:blip r:embed="rId2">
                <a:extLst>
                  <a:ext uri="{28A0092B-C50C-407E-A947-70E740481C1C}">
                    <a14:useLocalDpi xmlns:a14="http://schemas.microsoft.com/office/drawing/2010/main" val="0"/>
                  </a:ext>
                </a:extLst>
              </a:blip>
              <a:srcRect b="26016"/>
              <a:stretch>
                <a:fillRect/>
              </a:stretch>
            </p:blipFill>
            <p:spPr bwMode="auto">
              <a:xfrm>
                <a:off x="2" y="0"/>
                <a:ext cx="1671974" cy="30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1"/>
              <p:cNvPicPr>
                <a:picLocks noChangeAspect="1" noChangeArrowheads="1"/>
              </p:cNvPicPr>
              <p:nvPr/>
            </p:nvPicPr>
            <p:blipFill>
              <a:blip r:embed="rId2">
                <a:extLst>
                  <a:ext uri="{28A0092B-C50C-407E-A947-70E740481C1C}">
                    <a14:useLocalDpi xmlns:a14="http://schemas.microsoft.com/office/drawing/2010/main" val="0"/>
                  </a:ext>
                </a:extLst>
              </a:blip>
              <a:srcRect t="73982"/>
              <a:stretch>
                <a:fillRect/>
              </a:stretch>
            </p:blipFill>
            <p:spPr bwMode="auto">
              <a:xfrm>
                <a:off x="2" y="2843234"/>
                <a:ext cx="1671974" cy="10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90"/>
              <p:cNvSpPr>
                <a:spLocks/>
              </p:cNvSpPr>
              <p:nvPr/>
            </p:nvSpPr>
            <p:spPr bwMode="auto">
              <a:xfrm>
                <a:off x="0" y="303820"/>
                <a:ext cx="1671975" cy="2541479"/>
              </a:xfrm>
              <a:prstGeom prst="rect">
                <a:avLst/>
              </a:prstGeom>
              <a:gradFill rotWithShape="1">
                <a:gsLst>
                  <a:gs pos="0">
                    <a:srgbClr val="232323"/>
                  </a:gs>
                  <a:gs pos="17999">
                    <a:srgbClr val="3B3B3B"/>
                  </a:gs>
                  <a:gs pos="85999">
                    <a:srgbClr val="434343"/>
                  </a:gs>
                  <a:gs pos="100000">
                    <a:srgbClr val="292929"/>
                  </a:gs>
                </a:gsLst>
                <a:lin ang="5400000" scaled="1"/>
              </a:gra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grpSp>
        <p:grpSp>
          <p:nvGrpSpPr>
            <p:cNvPr id="40" name="Group 92"/>
            <p:cNvGrpSpPr>
              <a:grpSpLocks noChangeAspect="1"/>
            </p:cNvGrpSpPr>
            <p:nvPr/>
          </p:nvGrpSpPr>
          <p:grpSpPr bwMode="auto">
            <a:xfrm>
              <a:off x="4450715" y="2669223"/>
              <a:ext cx="1428750" cy="2386012"/>
              <a:chOff x="0" y="0"/>
              <a:chExt cx="1427560" cy="2385378"/>
            </a:xfrm>
          </p:grpSpPr>
          <p:pic>
            <p:nvPicPr>
              <p:cNvPr id="41" name="Picture 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06" y="873109"/>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12"/>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0"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13"/>
              <p:cNvPicPr>
                <a:picLocks noChangeAspect="1" noChangeArrowheads="1"/>
              </p:cNvPicPr>
              <p:nvPr/>
            </p:nvPicPr>
            <p:blipFill>
              <a:blip r:embed="rId3">
                <a:extLst>
                  <a:ext uri="{28A0092B-C50C-407E-A947-70E740481C1C}">
                    <a14:useLocalDpi xmlns:a14="http://schemas.microsoft.com/office/drawing/2010/main" val="0"/>
                  </a:ext>
                </a:extLst>
              </a:blip>
              <a:srcRect b="19820"/>
              <a:stretch>
                <a:fillRect/>
              </a:stretch>
            </p:blipFill>
            <p:spPr bwMode="auto">
              <a:xfrm>
                <a:off x="790806" y="1751926"/>
                <a:ext cx="636754" cy="63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6754" cy="79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3" name="Group 52"/>
          <p:cNvGrpSpPr/>
          <p:nvPr/>
        </p:nvGrpSpPr>
        <p:grpSpPr>
          <a:xfrm>
            <a:off x="8188010" y="3390606"/>
            <a:ext cx="2128853" cy="2002449"/>
            <a:chOff x="8724213" y="3052327"/>
            <a:chExt cx="2128853" cy="2002449"/>
          </a:xfrm>
        </p:grpSpPr>
        <p:sp>
          <p:nvSpPr>
            <p:cNvPr id="51" name="Rectangle 7"/>
            <p:cNvSpPr>
              <a:spLocks/>
            </p:cNvSpPr>
            <p:nvPr/>
          </p:nvSpPr>
          <p:spPr bwMode="auto">
            <a:xfrm>
              <a:off x="8724213" y="3052327"/>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5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1587" y="3542564"/>
              <a:ext cx="1114103" cy="100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组合 37"/>
          <p:cNvGrpSpPr/>
          <p:nvPr/>
        </p:nvGrpSpPr>
        <p:grpSpPr>
          <a:xfrm>
            <a:off x="7914698" y="1186162"/>
            <a:ext cx="2892535" cy="363441"/>
            <a:chOff x="4226011" y="5219467"/>
            <a:chExt cx="3608174" cy="363441"/>
          </a:xfrm>
        </p:grpSpPr>
        <p:grpSp>
          <p:nvGrpSpPr>
            <p:cNvPr id="56" name="组合 36"/>
            <p:cNvGrpSpPr/>
            <p:nvPr/>
          </p:nvGrpSpPr>
          <p:grpSpPr>
            <a:xfrm>
              <a:off x="4226011" y="5219467"/>
              <a:ext cx="3608174" cy="363441"/>
              <a:chOff x="4226011" y="5219467"/>
              <a:chExt cx="3608174" cy="363441"/>
            </a:xfrm>
          </p:grpSpPr>
          <p:sp>
            <p:nvSpPr>
              <p:cNvPr id="59" name="矩形 35"/>
              <p:cNvSpPr/>
              <p:nvPr/>
            </p:nvSpPr>
            <p:spPr>
              <a:xfrm>
                <a:off x="4226011" y="5219468"/>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44"/>
              <p:cNvSpPr/>
              <p:nvPr/>
            </p:nvSpPr>
            <p:spPr>
              <a:xfrm>
                <a:off x="6797893" y="5219467"/>
                <a:ext cx="1036292" cy="363440"/>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矩形 45"/>
            <p:cNvSpPr/>
            <p:nvPr/>
          </p:nvSpPr>
          <p:spPr>
            <a:xfrm>
              <a:off x="7132335" y="5262687"/>
              <a:ext cx="367408" cy="276999"/>
            </a:xfrm>
            <a:prstGeom prst="rect">
              <a:avLst/>
            </a:prstGeom>
          </p:spPr>
          <p:txBody>
            <a:bodyPr wrap="none">
              <a:spAutoFit/>
            </a:bodyPr>
            <a:lstStyle/>
            <a:p>
              <a:r>
                <a:rPr lang="en-US" altLang="zh-CN" sz="1200" dirty="0" smtClean="0">
                  <a:solidFill>
                    <a:prstClr val="white"/>
                  </a:solidFill>
                </a:rPr>
                <a:t>OK</a:t>
              </a:r>
              <a:endParaRPr lang="zh-CN" altLang="en-US" sz="1200" dirty="0">
                <a:solidFill>
                  <a:prstClr val="white"/>
                </a:solidFill>
              </a:endParaRPr>
            </a:p>
          </p:txBody>
        </p:sp>
        <p:sp>
          <p:nvSpPr>
            <p:cNvPr id="58" name="矩形 46"/>
            <p:cNvSpPr/>
            <p:nvPr/>
          </p:nvSpPr>
          <p:spPr>
            <a:xfrm>
              <a:off x="4307023" y="5258152"/>
              <a:ext cx="1308299" cy="276999"/>
            </a:xfrm>
            <a:prstGeom prst="rect">
              <a:avLst/>
            </a:prstGeom>
          </p:spPr>
          <p:txBody>
            <a:bodyPr wrap="none">
              <a:spAutoFit/>
            </a:bodyPr>
            <a:lstStyle/>
            <a:p>
              <a:r>
                <a:rPr lang="en-US" altLang="zh-CN" sz="1200" dirty="0" smtClean="0">
                  <a:solidFill>
                    <a:prstClr val="white">
                      <a:lumMod val="75000"/>
                    </a:prstClr>
                  </a:solidFill>
                </a:rPr>
                <a:t>Enter Head ID</a:t>
              </a:r>
              <a:endParaRPr lang="zh-CN" altLang="en-US" sz="1200" dirty="0">
                <a:solidFill>
                  <a:prstClr val="white">
                    <a:lumMod val="75000"/>
                  </a:prstClr>
                </a:solidFill>
              </a:endParaRPr>
            </a:p>
          </p:txBody>
        </p:sp>
      </p:grpSp>
      <p:grpSp>
        <p:nvGrpSpPr>
          <p:cNvPr id="62" name="Group 61"/>
          <p:cNvGrpSpPr/>
          <p:nvPr/>
        </p:nvGrpSpPr>
        <p:grpSpPr>
          <a:xfrm>
            <a:off x="0" y="349541"/>
            <a:ext cx="5062324" cy="1217908"/>
            <a:chOff x="0" y="377824"/>
            <a:chExt cx="5062324" cy="1217908"/>
          </a:xfrm>
        </p:grpSpPr>
        <p:grpSp>
          <p:nvGrpSpPr>
            <p:cNvPr id="63" name="组合 6"/>
            <p:cNvGrpSpPr>
              <a:grpSpLocks/>
            </p:cNvGrpSpPr>
            <p:nvPr/>
          </p:nvGrpSpPr>
          <p:grpSpPr bwMode="auto">
            <a:xfrm>
              <a:off x="0" y="377824"/>
              <a:ext cx="2088787" cy="1217908"/>
              <a:chOff x="0" y="0"/>
              <a:chExt cx="1062992" cy="659784"/>
            </a:xfrm>
          </p:grpSpPr>
          <p:sp>
            <p:nvSpPr>
              <p:cNvPr id="65"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6"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7"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68" name="组合 10"/>
              <p:cNvGrpSpPr>
                <a:grpSpLocks/>
              </p:cNvGrpSpPr>
              <p:nvPr userDrawn="1"/>
            </p:nvGrpSpPr>
            <p:grpSpPr bwMode="auto">
              <a:xfrm>
                <a:off x="2" y="163994"/>
                <a:ext cx="1062990" cy="167803"/>
                <a:chOff x="0" y="0"/>
                <a:chExt cx="1062990" cy="167803"/>
              </a:xfrm>
            </p:grpSpPr>
            <p:sp>
              <p:nvSpPr>
                <p:cNvPr id="69"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70"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64"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a:t>
              </a: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系统</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76" name="Group 75"/>
          <p:cNvGrpSpPr/>
          <p:nvPr/>
        </p:nvGrpSpPr>
        <p:grpSpPr>
          <a:xfrm>
            <a:off x="6128871" y="1703511"/>
            <a:ext cx="2086913" cy="1695089"/>
            <a:chOff x="5183148" y="1044047"/>
            <a:chExt cx="2086913" cy="1695089"/>
          </a:xfrm>
        </p:grpSpPr>
        <p:sp>
          <p:nvSpPr>
            <p:cNvPr id="72" name="Rectangle 71"/>
            <p:cNvSpPr>
              <a:spLocks/>
            </p:cNvSpPr>
            <p:nvPr/>
          </p:nvSpPr>
          <p:spPr bwMode="auto">
            <a:xfrm>
              <a:off x="5183148" y="1044047"/>
              <a:ext cx="2086913" cy="1695089"/>
            </a:xfrm>
            <a:prstGeom prst="rect">
              <a:avLst/>
            </a:prstGeom>
            <a:solidFill>
              <a:srgbClr val="3C9DAD"/>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endParaRPr lang="en-US" sz="2400" kern="0" spc="-50" dirty="0" smtClean="0">
                <a:solidFill>
                  <a:prstClr val="white"/>
                </a:solidFill>
                <a:latin typeface="Segoe UI Light"/>
              </a:endParaRPr>
            </a:p>
          </p:txBody>
        </p:sp>
        <p:grpSp>
          <p:nvGrpSpPr>
            <p:cNvPr id="73" name="组合 75"/>
            <p:cNvGrpSpPr>
              <a:grpSpLocks/>
            </p:cNvGrpSpPr>
            <p:nvPr/>
          </p:nvGrpSpPr>
          <p:grpSpPr bwMode="auto">
            <a:xfrm>
              <a:off x="5720849" y="1160342"/>
              <a:ext cx="1017001" cy="1141186"/>
              <a:chOff x="4557486" y="1196975"/>
              <a:chExt cx="1175657" cy="1175657"/>
            </a:xfrm>
          </p:grpSpPr>
          <p:sp>
            <p:nvSpPr>
              <p:cNvPr id="74" name="圆角矩形 4"/>
              <p:cNvSpPr/>
              <p:nvPr/>
            </p:nvSpPr>
            <p:spPr>
              <a:xfrm>
                <a:off x="4557486" y="1196975"/>
                <a:ext cx="1175657" cy="1175657"/>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5" name="Freeform 35"/>
              <p:cNvSpPr>
                <a:spLocks noEditPoints="1"/>
              </p:cNvSpPr>
              <p:nvPr/>
            </p:nvSpPr>
            <p:spPr bwMode="auto">
              <a:xfrm>
                <a:off x="4643440" y="1632429"/>
                <a:ext cx="881836" cy="592588"/>
              </a:xfrm>
              <a:custGeom>
                <a:avLst/>
                <a:gdLst>
                  <a:gd name="T0" fmla="*/ 331692898 w 2029"/>
                  <a:gd name="T1" fmla="*/ 0 h 1364"/>
                  <a:gd name="T2" fmla="*/ 51567196 w 2029"/>
                  <a:gd name="T3" fmla="*/ 0 h 1364"/>
                  <a:gd name="T4" fmla="*/ 0 w 2029"/>
                  <a:gd name="T5" fmla="*/ 51338801 h 1364"/>
                  <a:gd name="T6" fmla="*/ 0 w 2029"/>
                  <a:gd name="T7" fmla="*/ 206110274 h 1364"/>
                  <a:gd name="T8" fmla="*/ 51567196 w 2029"/>
                  <a:gd name="T9" fmla="*/ 257449075 h 1364"/>
                  <a:gd name="T10" fmla="*/ 331692898 w 2029"/>
                  <a:gd name="T11" fmla="*/ 257449075 h 1364"/>
                  <a:gd name="T12" fmla="*/ 383260094 w 2029"/>
                  <a:gd name="T13" fmla="*/ 206110274 h 1364"/>
                  <a:gd name="T14" fmla="*/ 383260094 w 2029"/>
                  <a:gd name="T15" fmla="*/ 51338801 h 1364"/>
                  <a:gd name="T16" fmla="*/ 331692898 w 2029"/>
                  <a:gd name="T17" fmla="*/ 0 h 1364"/>
                  <a:gd name="T18" fmla="*/ 257269677 w 2029"/>
                  <a:gd name="T19" fmla="*/ 133065549 h 1364"/>
                  <a:gd name="T20" fmla="*/ 358704286 w 2029"/>
                  <a:gd name="T21" fmla="*/ 36428087 h 1364"/>
                  <a:gd name="T22" fmla="*/ 362671027 w 2029"/>
                  <a:gd name="T23" fmla="*/ 51338801 h 1364"/>
                  <a:gd name="T24" fmla="*/ 362671027 w 2029"/>
                  <a:gd name="T25" fmla="*/ 206110274 h 1364"/>
                  <a:gd name="T26" fmla="*/ 357193126 w 2029"/>
                  <a:gd name="T27" fmla="*/ 223474753 h 1364"/>
                  <a:gd name="T28" fmla="*/ 257269677 w 2029"/>
                  <a:gd name="T29" fmla="*/ 133065549 h 1364"/>
                  <a:gd name="T30" fmla="*/ 331692898 w 2029"/>
                  <a:gd name="T31" fmla="*/ 20573317 h 1364"/>
                  <a:gd name="T32" fmla="*/ 343215004 w 2029"/>
                  <a:gd name="T33" fmla="*/ 22838098 h 1364"/>
                  <a:gd name="T34" fmla="*/ 191724359 w 2029"/>
                  <a:gd name="T35" fmla="*/ 167039870 h 1364"/>
                  <a:gd name="T36" fmla="*/ 40045090 w 2029"/>
                  <a:gd name="T37" fmla="*/ 22838098 h 1364"/>
                  <a:gd name="T38" fmla="*/ 51567196 w 2029"/>
                  <a:gd name="T39" fmla="*/ 20573317 h 1364"/>
                  <a:gd name="T40" fmla="*/ 331692898 w 2029"/>
                  <a:gd name="T41" fmla="*/ 20573317 h 1364"/>
                  <a:gd name="T42" fmla="*/ 26066968 w 2029"/>
                  <a:gd name="T43" fmla="*/ 223474753 h 1364"/>
                  <a:gd name="T44" fmla="*/ 20589067 w 2029"/>
                  <a:gd name="T45" fmla="*/ 206110274 h 1364"/>
                  <a:gd name="T46" fmla="*/ 20589067 w 2029"/>
                  <a:gd name="T47" fmla="*/ 51338801 h 1364"/>
                  <a:gd name="T48" fmla="*/ 24744866 w 2029"/>
                  <a:gd name="T49" fmla="*/ 36428087 h 1364"/>
                  <a:gd name="T50" fmla="*/ 126179475 w 2029"/>
                  <a:gd name="T51" fmla="*/ 133065549 h 1364"/>
                  <a:gd name="T52" fmla="*/ 26066968 w 2029"/>
                  <a:gd name="T53" fmla="*/ 223474753 h 1364"/>
                  <a:gd name="T54" fmla="*/ 51567196 w 2029"/>
                  <a:gd name="T55" fmla="*/ 236875757 h 1364"/>
                  <a:gd name="T56" fmla="*/ 43256033 w 2029"/>
                  <a:gd name="T57" fmla="*/ 235743150 h 1364"/>
                  <a:gd name="T58" fmla="*/ 141101583 w 2029"/>
                  <a:gd name="T59" fmla="*/ 147410175 h 1364"/>
                  <a:gd name="T60" fmla="*/ 184546674 w 2029"/>
                  <a:gd name="T61" fmla="*/ 188745795 h 1364"/>
                  <a:gd name="T62" fmla="*/ 191724359 w 2029"/>
                  <a:gd name="T63" fmla="*/ 191576662 h 1364"/>
                  <a:gd name="T64" fmla="*/ 198713420 w 2029"/>
                  <a:gd name="T65" fmla="*/ 188745795 h 1364"/>
                  <a:gd name="T66" fmla="*/ 242158511 w 2029"/>
                  <a:gd name="T67" fmla="*/ 147410175 h 1364"/>
                  <a:gd name="T68" fmla="*/ 340004061 w 2029"/>
                  <a:gd name="T69" fmla="*/ 235743150 h 1364"/>
                  <a:gd name="T70" fmla="*/ 331692898 w 2029"/>
                  <a:gd name="T71" fmla="*/ 236875757 h 1364"/>
                  <a:gd name="T72" fmla="*/ 51567196 w 2029"/>
                  <a:gd name="T73" fmla="*/ 236875757 h 13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grpSp>
      </p:grpSp>
      <p:sp>
        <p:nvSpPr>
          <p:cNvPr id="71" name="矩形 15"/>
          <p:cNvSpPr>
            <a:spLocks noChangeArrowheads="1"/>
          </p:cNvSpPr>
          <p:nvPr/>
        </p:nvSpPr>
        <p:spPr bwMode="auto">
          <a:xfrm>
            <a:off x="2356192" y="1941567"/>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头分布图</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424584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grpId="1" nodeType="afterEffect">
                                  <p:stCondLst>
                                    <p:cond delay="0"/>
                                  </p:stCondLst>
                                  <p:childTnLst>
                                    <p:animMotion origin="layout" path="M 4.16667E-7 -1.11111E-6 L 0.25273 0.00556 " pathEditMode="relative" rAng="0" ptsTypes="AA">
                                      <p:cBhvr>
                                        <p:cTn id="19" dur="1000" fill="hold"/>
                                        <p:tgtEl>
                                          <p:spTgt spid="54"/>
                                        </p:tgtEl>
                                        <p:attrNameLst>
                                          <p:attrName>ppt_x</p:attrName>
                                          <p:attrName>ppt_y</p:attrName>
                                        </p:attrNameLst>
                                      </p:cBhvr>
                                      <p:rCtr x="12630" y="27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42" presetClass="path" presetSubtype="0" accel="50000" decel="50000" fill="hold" grpId="1" nodeType="withEffect">
                                  <p:stCondLst>
                                    <p:cond delay="0"/>
                                  </p:stCondLst>
                                  <p:childTnLst>
                                    <p:animMotion origin="layout" path="M -0.00065 -0.0625 L 4.375E-6 -1.11111E-6 " pathEditMode="relative" rAng="0" ptsTypes="AA">
                                      <p:cBhvr>
                                        <p:cTn id="30" dur="1000" fill="hold"/>
                                        <p:tgtEl>
                                          <p:spTgt spid="61"/>
                                        </p:tgtEl>
                                        <p:attrNameLst>
                                          <p:attrName>ppt_x</p:attrName>
                                          <p:attrName>ppt_y</p:attrName>
                                        </p:attrNameLst>
                                      </p:cBhvr>
                                      <p:rCtr x="130" y="375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p:cTn id="35" dur="1000" fill="hold"/>
                                        <p:tgtEl>
                                          <p:spTgt spid="76"/>
                                        </p:tgtEl>
                                        <p:attrNameLst>
                                          <p:attrName>ppt_w</p:attrName>
                                        </p:attrNameLst>
                                      </p:cBhvr>
                                      <p:tavLst>
                                        <p:tav tm="0">
                                          <p:val>
                                            <p:fltVal val="0"/>
                                          </p:val>
                                        </p:tav>
                                        <p:tav tm="100000">
                                          <p:val>
                                            <p:strVal val="#ppt_w"/>
                                          </p:val>
                                        </p:tav>
                                      </p:tavLst>
                                    </p:anim>
                                    <p:anim calcmode="lin" valueType="num">
                                      <p:cBhvr>
                                        <p:cTn id="36" dur="1000" fill="hold"/>
                                        <p:tgtEl>
                                          <p:spTgt spid="76"/>
                                        </p:tgtEl>
                                        <p:attrNameLst>
                                          <p:attrName>ppt_h</p:attrName>
                                        </p:attrNameLst>
                                      </p:cBhvr>
                                      <p:tavLst>
                                        <p:tav tm="0">
                                          <p:val>
                                            <p:fltVal val="0"/>
                                          </p:val>
                                        </p:tav>
                                        <p:tav tm="100000">
                                          <p:val>
                                            <p:strVal val="#ppt_h"/>
                                          </p:val>
                                        </p:tav>
                                      </p:tavLst>
                                    </p:anim>
                                    <p:animEffect transition="in" filter="fade">
                                      <p:cBhvr>
                                        <p:cTn id="37" dur="1000"/>
                                        <p:tgtEl>
                                          <p:spTgt spid="76"/>
                                        </p:tgtEl>
                                      </p:cBhvr>
                                    </p:animEffect>
                                  </p:childTnLst>
                                </p:cTn>
                              </p:par>
                              <p:par>
                                <p:cTn id="38" presetID="42" presetClass="path" presetSubtype="0" accel="50000" decel="50000" fill="hold" nodeType="withEffect">
                                  <p:stCondLst>
                                    <p:cond delay="0"/>
                                  </p:stCondLst>
                                  <p:childTnLst>
                                    <p:animMotion origin="layout" path="M 0.17761 0.27107 L -1.25E-6 -7.40741E-7 " pathEditMode="relative" rAng="0" ptsTypes="AA">
                                      <p:cBhvr>
                                        <p:cTn id="39" dur="2000" fill="hold"/>
                                        <p:tgtEl>
                                          <p:spTgt spid="76"/>
                                        </p:tgtEl>
                                        <p:attrNameLst>
                                          <p:attrName>ppt_x</p:attrName>
                                          <p:attrName>ppt_y</p:attrName>
                                        </p:attrNameLst>
                                      </p:cBhvr>
                                      <p:rCtr x="-8880" y="-1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54" grpId="0" animBg="1"/>
      <p:bldP spid="5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own Arrow 60"/>
          <p:cNvSpPr/>
          <p:nvPr/>
        </p:nvSpPr>
        <p:spPr bwMode="auto">
          <a:xfrm>
            <a:off x="8945587" y="1628643"/>
            <a:ext cx="435428" cy="1693886"/>
          </a:xfrm>
          <a:prstGeom prst="downArrow">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grpSp>
        <p:nvGrpSpPr>
          <p:cNvPr id="53" name="Group 52"/>
          <p:cNvGrpSpPr/>
          <p:nvPr/>
        </p:nvGrpSpPr>
        <p:grpSpPr>
          <a:xfrm>
            <a:off x="8188010" y="3390606"/>
            <a:ext cx="2128853" cy="2002449"/>
            <a:chOff x="8724213" y="3052327"/>
            <a:chExt cx="2128853" cy="2002449"/>
          </a:xfrm>
        </p:grpSpPr>
        <p:sp>
          <p:nvSpPr>
            <p:cNvPr id="51" name="Rectangle 7"/>
            <p:cNvSpPr>
              <a:spLocks/>
            </p:cNvSpPr>
            <p:nvPr/>
          </p:nvSpPr>
          <p:spPr bwMode="auto">
            <a:xfrm>
              <a:off x="8724213" y="3052327"/>
              <a:ext cx="2128853" cy="200244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000" dirty="0">
                <a:solidFill>
                  <a:srgbClr val="FFFFFF"/>
                </a:solidFill>
                <a:latin typeface="Calibri" panose="020F0502020204030204" pitchFamily="34" charset="0"/>
                <a:ea typeface="宋体" panose="02010600030101010101" pitchFamily="2" charset="-122"/>
              </a:endParaRPr>
            </a:p>
          </p:txBody>
        </p:sp>
        <p:pic>
          <p:nvPicPr>
            <p:cNvPr id="5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587" y="3542564"/>
              <a:ext cx="1114103" cy="1007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组合 37"/>
          <p:cNvGrpSpPr/>
          <p:nvPr/>
        </p:nvGrpSpPr>
        <p:grpSpPr>
          <a:xfrm>
            <a:off x="7914698" y="1186162"/>
            <a:ext cx="2892535" cy="363441"/>
            <a:chOff x="4226011" y="5219467"/>
            <a:chExt cx="3608174" cy="363441"/>
          </a:xfrm>
        </p:grpSpPr>
        <p:grpSp>
          <p:nvGrpSpPr>
            <p:cNvPr id="56" name="组合 36"/>
            <p:cNvGrpSpPr/>
            <p:nvPr/>
          </p:nvGrpSpPr>
          <p:grpSpPr>
            <a:xfrm>
              <a:off x="4226011" y="5219467"/>
              <a:ext cx="3608174" cy="363441"/>
              <a:chOff x="4226011" y="5219467"/>
              <a:chExt cx="3608174" cy="363441"/>
            </a:xfrm>
          </p:grpSpPr>
          <p:sp>
            <p:nvSpPr>
              <p:cNvPr id="59" name="矩形 35"/>
              <p:cNvSpPr/>
              <p:nvPr/>
            </p:nvSpPr>
            <p:spPr>
              <a:xfrm>
                <a:off x="4226011" y="5219468"/>
                <a:ext cx="2571881" cy="3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44"/>
              <p:cNvSpPr/>
              <p:nvPr/>
            </p:nvSpPr>
            <p:spPr>
              <a:xfrm>
                <a:off x="6797893" y="5219467"/>
                <a:ext cx="1036292" cy="363440"/>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矩形 45"/>
            <p:cNvSpPr/>
            <p:nvPr/>
          </p:nvSpPr>
          <p:spPr>
            <a:xfrm>
              <a:off x="7132335" y="5262687"/>
              <a:ext cx="367408" cy="276999"/>
            </a:xfrm>
            <a:prstGeom prst="rect">
              <a:avLst/>
            </a:prstGeom>
          </p:spPr>
          <p:txBody>
            <a:bodyPr wrap="none">
              <a:spAutoFit/>
            </a:bodyPr>
            <a:lstStyle/>
            <a:p>
              <a:r>
                <a:rPr lang="en-US" altLang="zh-CN" sz="1200" dirty="0" smtClean="0">
                  <a:solidFill>
                    <a:prstClr val="white"/>
                  </a:solidFill>
                </a:rPr>
                <a:t>OK</a:t>
              </a:r>
              <a:endParaRPr lang="zh-CN" altLang="en-US" sz="1200" dirty="0">
                <a:solidFill>
                  <a:prstClr val="white"/>
                </a:solidFill>
              </a:endParaRPr>
            </a:p>
          </p:txBody>
        </p:sp>
        <p:sp>
          <p:nvSpPr>
            <p:cNvPr id="58" name="矩形 46"/>
            <p:cNvSpPr/>
            <p:nvPr/>
          </p:nvSpPr>
          <p:spPr>
            <a:xfrm>
              <a:off x="4307023" y="5258152"/>
              <a:ext cx="1308299" cy="276999"/>
            </a:xfrm>
            <a:prstGeom prst="rect">
              <a:avLst/>
            </a:prstGeom>
          </p:spPr>
          <p:txBody>
            <a:bodyPr wrap="none">
              <a:spAutoFit/>
            </a:bodyPr>
            <a:lstStyle/>
            <a:p>
              <a:r>
                <a:rPr lang="en-US" altLang="zh-CN" sz="1200" dirty="0" smtClean="0">
                  <a:solidFill>
                    <a:prstClr val="white">
                      <a:lumMod val="75000"/>
                    </a:prstClr>
                  </a:solidFill>
                </a:rPr>
                <a:t>Enter Head ID</a:t>
              </a:r>
              <a:endParaRPr lang="zh-CN" altLang="en-US" sz="1200" dirty="0">
                <a:solidFill>
                  <a:prstClr val="white">
                    <a:lumMod val="75000"/>
                  </a:prstClr>
                </a:solidFill>
              </a:endParaRPr>
            </a:p>
          </p:txBody>
        </p:sp>
      </p:grpSp>
      <p:grpSp>
        <p:nvGrpSpPr>
          <p:cNvPr id="62" name="Group 61"/>
          <p:cNvGrpSpPr/>
          <p:nvPr/>
        </p:nvGrpSpPr>
        <p:grpSpPr>
          <a:xfrm>
            <a:off x="0" y="349541"/>
            <a:ext cx="5062324" cy="1217908"/>
            <a:chOff x="0" y="377824"/>
            <a:chExt cx="5062324" cy="1217908"/>
          </a:xfrm>
        </p:grpSpPr>
        <p:grpSp>
          <p:nvGrpSpPr>
            <p:cNvPr id="63" name="组合 6"/>
            <p:cNvGrpSpPr>
              <a:grpSpLocks/>
            </p:cNvGrpSpPr>
            <p:nvPr/>
          </p:nvGrpSpPr>
          <p:grpSpPr bwMode="auto">
            <a:xfrm>
              <a:off x="0" y="377824"/>
              <a:ext cx="2088787" cy="1217908"/>
              <a:chOff x="0" y="0"/>
              <a:chExt cx="1062992" cy="659784"/>
            </a:xfrm>
          </p:grpSpPr>
          <p:sp>
            <p:nvSpPr>
              <p:cNvPr id="65"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6"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7"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68" name="组合 10"/>
              <p:cNvGrpSpPr>
                <a:grpSpLocks/>
              </p:cNvGrpSpPr>
              <p:nvPr userDrawn="1"/>
            </p:nvGrpSpPr>
            <p:grpSpPr bwMode="auto">
              <a:xfrm>
                <a:off x="2" y="163994"/>
                <a:ext cx="1062990" cy="167803"/>
                <a:chOff x="0" y="0"/>
                <a:chExt cx="1062990" cy="167803"/>
              </a:xfrm>
            </p:grpSpPr>
            <p:sp>
              <p:nvSpPr>
                <p:cNvPr id="69"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70"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64"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磁头</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grpSp>
        <p:nvGrpSpPr>
          <p:cNvPr id="76" name="Group 75"/>
          <p:cNvGrpSpPr/>
          <p:nvPr/>
        </p:nvGrpSpPr>
        <p:grpSpPr>
          <a:xfrm>
            <a:off x="6128871" y="1703511"/>
            <a:ext cx="2086913" cy="1695089"/>
            <a:chOff x="5183148" y="1044047"/>
            <a:chExt cx="2086913" cy="1695089"/>
          </a:xfrm>
        </p:grpSpPr>
        <p:sp>
          <p:nvSpPr>
            <p:cNvPr id="72" name="Rectangle 71"/>
            <p:cNvSpPr>
              <a:spLocks/>
            </p:cNvSpPr>
            <p:nvPr/>
          </p:nvSpPr>
          <p:spPr bwMode="auto">
            <a:xfrm>
              <a:off x="5183148" y="1044047"/>
              <a:ext cx="2086913" cy="1695089"/>
            </a:xfrm>
            <a:prstGeom prst="rect">
              <a:avLst/>
            </a:prstGeom>
            <a:solidFill>
              <a:srgbClr val="3C9DAD"/>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endParaRPr lang="en-US" sz="2400" kern="0" spc="-50" dirty="0" smtClean="0">
                <a:solidFill>
                  <a:prstClr val="white"/>
                </a:solidFill>
                <a:latin typeface="Segoe UI Light"/>
              </a:endParaRPr>
            </a:p>
          </p:txBody>
        </p:sp>
        <p:grpSp>
          <p:nvGrpSpPr>
            <p:cNvPr id="73" name="组合 75"/>
            <p:cNvGrpSpPr>
              <a:grpSpLocks/>
            </p:cNvGrpSpPr>
            <p:nvPr/>
          </p:nvGrpSpPr>
          <p:grpSpPr bwMode="auto">
            <a:xfrm>
              <a:off x="5720849" y="1160342"/>
              <a:ext cx="1017001" cy="1141186"/>
              <a:chOff x="4557486" y="1196975"/>
              <a:chExt cx="1175657" cy="1175657"/>
            </a:xfrm>
          </p:grpSpPr>
          <p:sp>
            <p:nvSpPr>
              <p:cNvPr id="74" name="圆角矩形 4"/>
              <p:cNvSpPr/>
              <p:nvPr/>
            </p:nvSpPr>
            <p:spPr>
              <a:xfrm>
                <a:off x="4557486" y="1196975"/>
                <a:ext cx="1175657" cy="1175657"/>
              </a:xfrm>
              <a:prstGeom prst="roundRect">
                <a:avLst>
                  <a:gd name="adj" fmla="val 12069"/>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5" name="Freeform 35"/>
              <p:cNvSpPr>
                <a:spLocks noEditPoints="1"/>
              </p:cNvSpPr>
              <p:nvPr/>
            </p:nvSpPr>
            <p:spPr bwMode="auto">
              <a:xfrm>
                <a:off x="4643440" y="1632429"/>
                <a:ext cx="881836" cy="592588"/>
              </a:xfrm>
              <a:custGeom>
                <a:avLst/>
                <a:gdLst>
                  <a:gd name="T0" fmla="*/ 331692898 w 2029"/>
                  <a:gd name="T1" fmla="*/ 0 h 1364"/>
                  <a:gd name="T2" fmla="*/ 51567196 w 2029"/>
                  <a:gd name="T3" fmla="*/ 0 h 1364"/>
                  <a:gd name="T4" fmla="*/ 0 w 2029"/>
                  <a:gd name="T5" fmla="*/ 51338801 h 1364"/>
                  <a:gd name="T6" fmla="*/ 0 w 2029"/>
                  <a:gd name="T7" fmla="*/ 206110274 h 1364"/>
                  <a:gd name="T8" fmla="*/ 51567196 w 2029"/>
                  <a:gd name="T9" fmla="*/ 257449075 h 1364"/>
                  <a:gd name="T10" fmla="*/ 331692898 w 2029"/>
                  <a:gd name="T11" fmla="*/ 257449075 h 1364"/>
                  <a:gd name="T12" fmla="*/ 383260094 w 2029"/>
                  <a:gd name="T13" fmla="*/ 206110274 h 1364"/>
                  <a:gd name="T14" fmla="*/ 383260094 w 2029"/>
                  <a:gd name="T15" fmla="*/ 51338801 h 1364"/>
                  <a:gd name="T16" fmla="*/ 331692898 w 2029"/>
                  <a:gd name="T17" fmla="*/ 0 h 1364"/>
                  <a:gd name="T18" fmla="*/ 257269677 w 2029"/>
                  <a:gd name="T19" fmla="*/ 133065549 h 1364"/>
                  <a:gd name="T20" fmla="*/ 358704286 w 2029"/>
                  <a:gd name="T21" fmla="*/ 36428087 h 1364"/>
                  <a:gd name="T22" fmla="*/ 362671027 w 2029"/>
                  <a:gd name="T23" fmla="*/ 51338801 h 1364"/>
                  <a:gd name="T24" fmla="*/ 362671027 w 2029"/>
                  <a:gd name="T25" fmla="*/ 206110274 h 1364"/>
                  <a:gd name="T26" fmla="*/ 357193126 w 2029"/>
                  <a:gd name="T27" fmla="*/ 223474753 h 1364"/>
                  <a:gd name="T28" fmla="*/ 257269677 w 2029"/>
                  <a:gd name="T29" fmla="*/ 133065549 h 1364"/>
                  <a:gd name="T30" fmla="*/ 331692898 w 2029"/>
                  <a:gd name="T31" fmla="*/ 20573317 h 1364"/>
                  <a:gd name="T32" fmla="*/ 343215004 w 2029"/>
                  <a:gd name="T33" fmla="*/ 22838098 h 1364"/>
                  <a:gd name="T34" fmla="*/ 191724359 w 2029"/>
                  <a:gd name="T35" fmla="*/ 167039870 h 1364"/>
                  <a:gd name="T36" fmla="*/ 40045090 w 2029"/>
                  <a:gd name="T37" fmla="*/ 22838098 h 1364"/>
                  <a:gd name="T38" fmla="*/ 51567196 w 2029"/>
                  <a:gd name="T39" fmla="*/ 20573317 h 1364"/>
                  <a:gd name="T40" fmla="*/ 331692898 w 2029"/>
                  <a:gd name="T41" fmla="*/ 20573317 h 1364"/>
                  <a:gd name="T42" fmla="*/ 26066968 w 2029"/>
                  <a:gd name="T43" fmla="*/ 223474753 h 1364"/>
                  <a:gd name="T44" fmla="*/ 20589067 w 2029"/>
                  <a:gd name="T45" fmla="*/ 206110274 h 1364"/>
                  <a:gd name="T46" fmla="*/ 20589067 w 2029"/>
                  <a:gd name="T47" fmla="*/ 51338801 h 1364"/>
                  <a:gd name="T48" fmla="*/ 24744866 w 2029"/>
                  <a:gd name="T49" fmla="*/ 36428087 h 1364"/>
                  <a:gd name="T50" fmla="*/ 126179475 w 2029"/>
                  <a:gd name="T51" fmla="*/ 133065549 h 1364"/>
                  <a:gd name="T52" fmla="*/ 26066968 w 2029"/>
                  <a:gd name="T53" fmla="*/ 223474753 h 1364"/>
                  <a:gd name="T54" fmla="*/ 51567196 w 2029"/>
                  <a:gd name="T55" fmla="*/ 236875757 h 1364"/>
                  <a:gd name="T56" fmla="*/ 43256033 w 2029"/>
                  <a:gd name="T57" fmla="*/ 235743150 h 1364"/>
                  <a:gd name="T58" fmla="*/ 141101583 w 2029"/>
                  <a:gd name="T59" fmla="*/ 147410175 h 1364"/>
                  <a:gd name="T60" fmla="*/ 184546674 w 2029"/>
                  <a:gd name="T61" fmla="*/ 188745795 h 1364"/>
                  <a:gd name="T62" fmla="*/ 191724359 w 2029"/>
                  <a:gd name="T63" fmla="*/ 191576662 h 1364"/>
                  <a:gd name="T64" fmla="*/ 198713420 w 2029"/>
                  <a:gd name="T65" fmla="*/ 188745795 h 1364"/>
                  <a:gd name="T66" fmla="*/ 242158511 w 2029"/>
                  <a:gd name="T67" fmla="*/ 147410175 h 1364"/>
                  <a:gd name="T68" fmla="*/ 340004061 w 2029"/>
                  <a:gd name="T69" fmla="*/ 235743150 h 1364"/>
                  <a:gd name="T70" fmla="*/ 331692898 w 2029"/>
                  <a:gd name="T71" fmla="*/ 236875757 h 1364"/>
                  <a:gd name="T72" fmla="*/ 51567196 w 2029"/>
                  <a:gd name="T73" fmla="*/ 236875757 h 13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mtClean="0">
                  <a:solidFill>
                    <a:prstClr val="black"/>
                  </a:solidFill>
                  <a:ea typeface="宋体" panose="02010600030101010101" pitchFamily="2" charset="-122"/>
                </a:endParaRPr>
              </a:p>
            </p:txBody>
          </p:sp>
        </p:grpSp>
      </p:grpSp>
      <p:sp>
        <p:nvSpPr>
          <p:cNvPr id="71" name="矩形 15"/>
          <p:cNvSpPr>
            <a:spLocks noChangeArrowheads="1"/>
          </p:cNvSpPr>
          <p:nvPr/>
        </p:nvSpPr>
        <p:spPr bwMode="auto">
          <a:xfrm>
            <a:off x="902281" y="2101289"/>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磁</a:t>
            </a: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头分布图</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nvGrpSpPr>
          <p:cNvPr id="5" name="Group 4"/>
          <p:cNvGrpSpPr/>
          <p:nvPr/>
        </p:nvGrpSpPr>
        <p:grpSpPr>
          <a:xfrm>
            <a:off x="426720" y="2692400"/>
            <a:ext cx="3601072" cy="630129"/>
            <a:chOff x="426720" y="2692400"/>
            <a:chExt cx="3601072" cy="630129"/>
          </a:xfrm>
        </p:grpSpPr>
        <p:sp>
          <p:nvSpPr>
            <p:cNvPr id="4" name="TextBox 3"/>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a:t>TSTCEL1001</a:t>
              </a:r>
            </a:p>
          </p:txBody>
        </p:sp>
        <p:sp>
          <p:nvSpPr>
            <p:cNvPr id="77" name="TextBox 76"/>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err="1" smtClean="0"/>
                <a:t>Ufemto</a:t>
              </a:r>
              <a:endParaRPr lang="en-US" sz="2400" dirty="0"/>
            </a:p>
          </p:txBody>
        </p:sp>
      </p:grpSp>
      <p:grpSp>
        <p:nvGrpSpPr>
          <p:cNvPr id="79" name="Group 78"/>
          <p:cNvGrpSpPr/>
          <p:nvPr/>
        </p:nvGrpSpPr>
        <p:grpSpPr>
          <a:xfrm>
            <a:off x="416560" y="3426323"/>
            <a:ext cx="3601072" cy="630129"/>
            <a:chOff x="426720" y="2692400"/>
            <a:chExt cx="3601072" cy="630129"/>
          </a:xfrm>
        </p:grpSpPr>
        <p:sp>
          <p:nvSpPr>
            <p:cNvPr id="80" name="TextBox 79"/>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TSTCEL1002</a:t>
              </a:r>
              <a:endParaRPr lang="en-US" sz="2400" dirty="0"/>
            </a:p>
          </p:txBody>
        </p:sp>
        <p:sp>
          <p:nvSpPr>
            <p:cNvPr id="81" name="TextBox 80"/>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err="1" smtClean="0"/>
                <a:t>Mako</a:t>
              </a:r>
              <a:endParaRPr lang="en-US" sz="2400" dirty="0"/>
            </a:p>
          </p:txBody>
        </p:sp>
      </p:grpSp>
      <p:grpSp>
        <p:nvGrpSpPr>
          <p:cNvPr id="82" name="Group 81"/>
          <p:cNvGrpSpPr/>
          <p:nvPr/>
        </p:nvGrpSpPr>
        <p:grpSpPr>
          <a:xfrm>
            <a:off x="416560" y="4162147"/>
            <a:ext cx="3601072" cy="630129"/>
            <a:chOff x="426720" y="2692400"/>
            <a:chExt cx="3601072" cy="630129"/>
          </a:xfrm>
        </p:grpSpPr>
        <p:sp>
          <p:nvSpPr>
            <p:cNvPr id="83" name="TextBox 82"/>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TSTCEL1003</a:t>
              </a:r>
              <a:endParaRPr lang="en-US" sz="2400" dirty="0"/>
            </a:p>
          </p:txBody>
        </p:sp>
        <p:sp>
          <p:nvSpPr>
            <p:cNvPr id="84" name="TextBox 83"/>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Python</a:t>
              </a:r>
              <a:endParaRPr lang="en-US" sz="2400" dirty="0"/>
            </a:p>
          </p:txBody>
        </p:sp>
      </p:grpSp>
      <p:grpSp>
        <p:nvGrpSpPr>
          <p:cNvPr id="85" name="Group 84"/>
          <p:cNvGrpSpPr/>
          <p:nvPr/>
        </p:nvGrpSpPr>
        <p:grpSpPr>
          <a:xfrm>
            <a:off x="416560" y="4903456"/>
            <a:ext cx="3601072" cy="630129"/>
            <a:chOff x="426720" y="2692400"/>
            <a:chExt cx="3601072" cy="630129"/>
          </a:xfrm>
        </p:grpSpPr>
        <p:sp>
          <p:nvSpPr>
            <p:cNvPr id="86" name="TextBox 85"/>
            <p:cNvSpPr txBox="1"/>
            <p:nvPr/>
          </p:nvSpPr>
          <p:spPr>
            <a:xfrm>
              <a:off x="426720"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smtClean="0"/>
                <a:t>TSTCEL1004</a:t>
              </a:r>
              <a:endParaRPr lang="en-US" sz="2400" dirty="0"/>
            </a:p>
          </p:txBody>
        </p:sp>
        <p:sp>
          <p:nvSpPr>
            <p:cNvPr id="87" name="TextBox 86"/>
            <p:cNvSpPr txBox="1"/>
            <p:nvPr/>
          </p:nvSpPr>
          <p:spPr>
            <a:xfrm>
              <a:off x="2259952" y="2692400"/>
              <a:ext cx="1767840" cy="630129"/>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ctr">
                <a:defRPr sz="1000">
                  <a:solidFill>
                    <a:srgbClr val="FFFFFF"/>
                  </a:solidFill>
                  <a:latin typeface="Calibri" panose="020F0502020204030204" pitchFamily="34" charset="0"/>
                  <a:ea typeface="宋体" panose="02010600030101010101" pitchFamily="2" charset="-122"/>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latin typeface="Calibri" panose="020F0502020204030204" pitchFamily="34" charset="0"/>
                  <a:ea typeface="宋体" panose="02010600030101010101" pitchFamily="2" charset="-122"/>
                </a:defRPr>
              </a:lvl9pPr>
            </a:lstStyle>
            <a:p>
              <a:r>
                <a:rPr lang="en-US" sz="2400" dirty="0" err="1" smtClean="0"/>
                <a:t>Mako</a:t>
              </a:r>
              <a:endParaRPr lang="en-US" sz="2400" dirty="0"/>
            </a:p>
          </p:txBody>
        </p:sp>
      </p:grpSp>
      <p:sp>
        <p:nvSpPr>
          <p:cNvPr id="6" name="TextBox 5"/>
          <p:cNvSpPr txBox="1"/>
          <p:nvPr/>
        </p:nvSpPr>
        <p:spPr>
          <a:xfrm>
            <a:off x="9196369" y="1855173"/>
            <a:ext cx="1073625" cy="369332"/>
          </a:xfrm>
          <a:prstGeom prst="rect">
            <a:avLst/>
          </a:prstGeom>
          <a:noFill/>
        </p:spPr>
        <p:txBody>
          <a:bodyPr wrap="square" rtlCol="0">
            <a:spAutoFit/>
          </a:bodyPr>
          <a:lstStyle/>
          <a:p>
            <a:r>
              <a:rPr lang="en-US" dirty="0" smtClean="0">
                <a:solidFill>
                  <a:schemeClr val="bg1"/>
                </a:solidFill>
              </a:rPr>
              <a:t>U123456</a:t>
            </a:r>
            <a:endParaRPr lang="en-US" dirty="0">
              <a:solidFill>
                <a:schemeClr val="bg1"/>
              </a:solidFill>
            </a:endParaRPr>
          </a:p>
        </p:txBody>
      </p:sp>
    </p:spTree>
    <p:extLst>
      <p:ext uri="{BB962C8B-B14F-4D97-AF65-F5344CB8AC3E}">
        <p14:creationId xmlns:p14="http://schemas.microsoft.com/office/powerpoint/2010/main" val="138895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2.08333E-7 3.7037E-6 L 0.53906 0.18796 " pathEditMode="relative" rAng="0" ptsTypes="AA">
                                      <p:cBhvr>
                                        <p:cTn id="23" dur="1000" fill="hold"/>
                                        <p:tgtEl>
                                          <p:spTgt spid="71"/>
                                        </p:tgtEl>
                                        <p:attrNameLst>
                                          <p:attrName>ppt_x</p:attrName>
                                          <p:attrName>ppt_y</p:attrName>
                                        </p:attrNameLst>
                                      </p:cBhvr>
                                      <p:rCtr x="26953" y="9398"/>
                                    </p:animMotion>
                                  </p:childTnLst>
                                </p:cTn>
                              </p:par>
                              <p:par>
                                <p:cTn id="24" presetID="42" presetClass="path" presetSubtype="0" accel="50000" decel="50000" fill="hold" nodeType="withEffect">
                                  <p:stCondLst>
                                    <p:cond delay="0"/>
                                  </p:stCondLst>
                                  <p:childTnLst>
                                    <p:animMotion origin="layout" path="M -2.29167E-6 4.07407E-6 L 0.51393 0.10162 " pathEditMode="relative" rAng="0" ptsTypes="AA">
                                      <p:cBhvr>
                                        <p:cTn id="25" dur="1000" fill="hold"/>
                                        <p:tgtEl>
                                          <p:spTgt spid="5"/>
                                        </p:tgtEl>
                                        <p:attrNameLst>
                                          <p:attrName>ppt_x</p:attrName>
                                          <p:attrName>ppt_y</p:attrName>
                                        </p:attrNameLst>
                                      </p:cBhvr>
                                      <p:rCtr x="25690" y="5069"/>
                                    </p:animMotion>
                                  </p:childTnLst>
                                </p:cTn>
                              </p:par>
                              <p:par>
                                <p:cTn id="26" presetID="42" presetClass="path" presetSubtype="0" accel="50000" decel="50000" fill="hold" nodeType="withEffect">
                                  <p:stCondLst>
                                    <p:cond delay="0"/>
                                  </p:stCondLst>
                                  <p:childTnLst>
                                    <p:animMotion origin="layout" path="M -8.33333E-7 -3.7037E-7 L 0.51745 0.04051 " pathEditMode="relative" rAng="0" ptsTypes="AA">
                                      <p:cBhvr>
                                        <p:cTn id="27" dur="1000" fill="hold"/>
                                        <p:tgtEl>
                                          <p:spTgt spid="79"/>
                                        </p:tgtEl>
                                        <p:attrNameLst>
                                          <p:attrName>ppt_x</p:attrName>
                                          <p:attrName>ppt_y</p:attrName>
                                        </p:attrNameLst>
                                      </p:cBhvr>
                                      <p:rCtr x="25872" y="2014"/>
                                    </p:animMotion>
                                  </p:childTnLst>
                                </p:cTn>
                              </p:par>
                              <p:par>
                                <p:cTn id="28" presetID="42" presetClass="path" presetSubtype="0" accel="50000" decel="50000" fill="hold" nodeType="withEffect">
                                  <p:stCondLst>
                                    <p:cond delay="0"/>
                                  </p:stCondLst>
                                  <p:childTnLst>
                                    <p:animMotion origin="layout" path="M -8.33333E-7 2.22222E-6 L 0.51576 0.00416 " pathEditMode="relative" rAng="0" ptsTypes="AA">
                                      <p:cBhvr>
                                        <p:cTn id="29" dur="1000" fill="hold"/>
                                        <p:tgtEl>
                                          <p:spTgt spid="82"/>
                                        </p:tgtEl>
                                        <p:attrNameLst>
                                          <p:attrName>ppt_x</p:attrName>
                                          <p:attrName>ppt_y</p:attrName>
                                        </p:attrNameLst>
                                      </p:cBhvr>
                                      <p:rCtr x="25781" y="208"/>
                                    </p:animMotion>
                                  </p:childTnLst>
                                </p:cTn>
                              </p:par>
                              <p:par>
                                <p:cTn id="30" presetID="42" presetClass="path" presetSubtype="0" accel="50000" decel="50000" fill="hold" nodeType="withEffect">
                                  <p:stCondLst>
                                    <p:cond delay="0"/>
                                  </p:stCondLst>
                                  <p:childTnLst>
                                    <p:animMotion origin="layout" path="M -8.33333E-7 3.7037E-7 L 0.51406 -0.025 " pathEditMode="relative" rAng="0" ptsTypes="AA">
                                      <p:cBhvr>
                                        <p:cTn id="31" dur="1000" fill="hold"/>
                                        <p:tgtEl>
                                          <p:spTgt spid="85"/>
                                        </p:tgtEl>
                                        <p:attrNameLst>
                                          <p:attrName>ppt_x</p:attrName>
                                          <p:attrName>ppt_y</p:attrName>
                                        </p:attrNameLst>
                                      </p:cBhvr>
                                      <p:rCtr x="25703" y="-1250"/>
                                    </p:animMotion>
                                  </p:childTnLst>
                                </p:cTn>
                              </p:par>
                              <p:par>
                                <p:cTn id="32" presetID="1" presetClass="exit" presetSubtype="0" fill="hold" grpId="2" nodeType="withEffect">
                                  <p:stCondLst>
                                    <p:cond delay="820"/>
                                  </p:stCondLst>
                                  <p:childTnLst>
                                    <p:set>
                                      <p:cBhvr>
                                        <p:cTn id="33" dur="1" fill="hold">
                                          <p:stCondLst>
                                            <p:cond delay="0"/>
                                          </p:stCondLst>
                                        </p:cTn>
                                        <p:tgtEl>
                                          <p:spTgt spid="71"/>
                                        </p:tgtEl>
                                        <p:attrNameLst>
                                          <p:attrName>style.visibility</p:attrName>
                                        </p:attrNameLst>
                                      </p:cBhvr>
                                      <p:to>
                                        <p:strVal val="hidden"/>
                                      </p:to>
                                    </p:set>
                                  </p:childTnLst>
                                </p:cTn>
                              </p:par>
                              <p:par>
                                <p:cTn id="34" presetID="1" presetClass="exit" presetSubtype="0" fill="hold" nodeType="withEffect">
                                  <p:stCondLst>
                                    <p:cond delay="80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nodeType="withEffect">
                                  <p:stCondLst>
                                    <p:cond delay="800"/>
                                  </p:stCondLst>
                                  <p:childTnLst>
                                    <p:set>
                                      <p:cBhvr>
                                        <p:cTn id="37" dur="1" fill="hold">
                                          <p:stCondLst>
                                            <p:cond delay="0"/>
                                          </p:stCondLst>
                                        </p:cTn>
                                        <p:tgtEl>
                                          <p:spTgt spid="79"/>
                                        </p:tgtEl>
                                        <p:attrNameLst>
                                          <p:attrName>style.visibility</p:attrName>
                                        </p:attrNameLst>
                                      </p:cBhvr>
                                      <p:to>
                                        <p:strVal val="hidden"/>
                                      </p:to>
                                    </p:set>
                                  </p:childTnLst>
                                </p:cTn>
                              </p:par>
                              <p:par>
                                <p:cTn id="38" presetID="1" presetClass="exit" presetSubtype="0" fill="hold" nodeType="withEffect">
                                  <p:stCondLst>
                                    <p:cond delay="800"/>
                                  </p:stCondLst>
                                  <p:childTnLst>
                                    <p:set>
                                      <p:cBhvr>
                                        <p:cTn id="39" dur="1" fill="hold">
                                          <p:stCondLst>
                                            <p:cond delay="0"/>
                                          </p:stCondLst>
                                        </p:cTn>
                                        <p:tgtEl>
                                          <p:spTgt spid="82"/>
                                        </p:tgtEl>
                                        <p:attrNameLst>
                                          <p:attrName>style.visibility</p:attrName>
                                        </p:attrNameLst>
                                      </p:cBhvr>
                                      <p:to>
                                        <p:strVal val="hidden"/>
                                      </p:to>
                                    </p:set>
                                  </p:childTnLst>
                                </p:cTn>
                              </p:par>
                              <p:par>
                                <p:cTn id="40" presetID="1" presetClass="exit" presetSubtype="0" fill="hold" nodeType="withEffect">
                                  <p:stCondLst>
                                    <p:cond delay="800"/>
                                  </p:stCondLst>
                                  <p:childTnLst>
                                    <p:set>
                                      <p:cBhvr>
                                        <p:cTn id="41" dur="1" fill="hold">
                                          <p:stCondLst>
                                            <p:cond delay="0"/>
                                          </p:stCondLst>
                                        </p:cTn>
                                        <p:tgtEl>
                                          <p:spTgt spid="8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0.00065 -0.0625 L 4.375E-6 -1.11111E-6 " pathEditMode="relative" rAng="0" ptsTypes="AA">
                                      <p:cBhvr>
                                        <p:cTn id="54" dur="1000" fill="hold"/>
                                        <p:tgtEl>
                                          <p:spTgt spid="61"/>
                                        </p:tgtEl>
                                        <p:attrNameLst>
                                          <p:attrName>ppt_x</p:attrName>
                                          <p:attrName>ppt_y</p:attrName>
                                        </p:attrNameLst>
                                      </p:cBhvr>
                                      <p:rCtr x="130" y="3750"/>
                                    </p:animMotion>
                                  </p:childTnLst>
                                </p:cTn>
                              </p:par>
                              <p:par>
                                <p:cTn id="55" presetID="42" presetClass="path" presetSubtype="0" accel="50000" decel="50000" fill="hold" grpId="0" nodeType="withEffect">
                                  <p:stCondLst>
                                    <p:cond delay="0"/>
                                  </p:stCondLst>
                                  <p:childTnLst>
                                    <p:animMotion origin="layout" path="M 2.70833E-6 -3.7037E-6 L 2.70833E-6 0.25 " pathEditMode="relative" rAng="0" ptsTypes="AA">
                                      <p:cBhvr>
                                        <p:cTn id="56" dur="2000" fill="hold"/>
                                        <p:tgtEl>
                                          <p:spTgt spid="6"/>
                                        </p:tgtEl>
                                        <p:attrNameLst>
                                          <p:attrName>ppt_x</p:attrName>
                                          <p:attrName>ppt_y</p:attrName>
                                        </p:attrNameLst>
                                      </p:cBhvr>
                                      <p:rCtr x="0" y="12500"/>
                                    </p:animMotion>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anim calcmode="lin" valueType="num">
                                      <p:cBhvr>
                                        <p:cTn id="61" dur="1000" fill="hold"/>
                                        <p:tgtEl>
                                          <p:spTgt spid="76"/>
                                        </p:tgtEl>
                                        <p:attrNameLst>
                                          <p:attrName>ppt_w</p:attrName>
                                        </p:attrNameLst>
                                      </p:cBhvr>
                                      <p:tavLst>
                                        <p:tav tm="0">
                                          <p:val>
                                            <p:fltVal val="0"/>
                                          </p:val>
                                        </p:tav>
                                        <p:tav tm="100000">
                                          <p:val>
                                            <p:strVal val="#ppt_w"/>
                                          </p:val>
                                        </p:tav>
                                      </p:tavLst>
                                    </p:anim>
                                    <p:anim calcmode="lin" valueType="num">
                                      <p:cBhvr>
                                        <p:cTn id="62" dur="1000" fill="hold"/>
                                        <p:tgtEl>
                                          <p:spTgt spid="76"/>
                                        </p:tgtEl>
                                        <p:attrNameLst>
                                          <p:attrName>ppt_h</p:attrName>
                                        </p:attrNameLst>
                                      </p:cBhvr>
                                      <p:tavLst>
                                        <p:tav tm="0">
                                          <p:val>
                                            <p:fltVal val="0"/>
                                          </p:val>
                                        </p:tav>
                                        <p:tav tm="100000">
                                          <p:val>
                                            <p:strVal val="#ppt_h"/>
                                          </p:val>
                                        </p:tav>
                                      </p:tavLst>
                                    </p:anim>
                                    <p:animEffect transition="in" filter="fade">
                                      <p:cBhvr>
                                        <p:cTn id="63" dur="1000"/>
                                        <p:tgtEl>
                                          <p:spTgt spid="76"/>
                                        </p:tgtEl>
                                      </p:cBhvr>
                                    </p:animEffect>
                                  </p:childTnLst>
                                </p:cTn>
                              </p:par>
                              <p:par>
                                <p:cTn id="64" presetID="42" presetClass="path" presetSubtype="0" accel="50000" decel="50000" fill="hold" nodeType="withEffect">
                                  <p:stCondLst>
                                    <p:cond delay="0"/>
                                  </p:stCondLst>
                                  <p:childTnLst>
                                    <p:animMotion origin="layout" path="M 0.17761 0.27107 L -1.25E-6 -7.40741E-7 " pathEditMode="relative" rAng="0" ptsTypes="AA">
                                      <p:cBhvr>
                                        <p:cTn id="65" dur="2000" fill="hold"/>
                                        <p:tgtEl>
                                          <p:spTgt spid="76"/>
                                        </p:tgtEl>
                                        <p:attrNameLst>
                                          <p:attrName>ppt_x</p:attrName>
                                          <p:attrName>ppt_y</p:attrName>
                                        </p:attrNameLst>
                                      </p:cBhvr>
                                      <p:rCtr x="-8880" y="-1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71" grpId="0"/>
      <p:bldP spid="71" grpId="1"/>
      <p:bldP spid="71" grpId="2"/>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4125" y="1352414"/>
            <a:ext cx="9985170" cy="4342992"/>
          </a:xfrm>
          <a:prstGeom prst="rect">
            <a:avLst/>
          </a:prstGeom>
        </p:spPr>
      </p:pic>
      <p:sp>
        <p:nvSpPr>
          <p:cNvPr id="5" name="Rectangle 4"/>
          <p:cNvSpPr/>
          <p:nvPr/>
        </p:nvSpPr>
        <p:spPr>
          <a:xfrm>
            <a:off x="7366000" y="3314700"/>
            <a:ext cx="812800" cy="1803400"/>
          </a:xfrm>
          <a:prstGeom prst="rect">
            <a:avLst/>
          </a:prstGeom>
          <a:solidFill>
            <a:schemeClr val="bg1">
              <a:alpha val="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78800" y="3314700"/>
            <a:ext cx="876300" cy="1803400"/>
          </a:xfrm>
          <a:prstGeom prst="rect">
            <a:avLst/>
          </a:prstGeom>
          <a:solidFill>
            <a:schemeClr val="bg1">
              <a:alpha val="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9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QQ截图20141031063135.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6632" l="6276" r="99318"/>
                    </a14:imgEffect>
                  </a14:imgLayer>
                </a14:imgProps>
              </a:ext>
              <a:ext uri="{28A0092B-C50C-407E-A947-70E740481C1C}">
                <a14:useLocalDpi xmlns:a14="http://schemas.microsoft.com/office/drawing/2010/main" val="0"/>
              </a:ext>
            </a:extLst>
          </a:blip>
          <a:srcRect/>
          <a:stretch>
            <a:fillRect/>
          </a:stretch>
        </p:blipFill>
        <p:spPr bwMode="auto">
          <a:xfrm>
            <a:off x="-186556" y="114557"/>
            <a:ext cx="6840537"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rot="19504064">
            <a:off x="4404718" y="-509451"/>
            <a:ext cx="3031164" cy="1018902"/>
            <a:chOff x="4656" y="1502"/>
            <a:chExt cx="1465" cy="274"/>
          </a:xfrm>
        </p:grpSpPr>
        <p:sp>
          <p:nvSpPr>
            <p:cNvPr id="6" name="Rectangle 5"/>
            <p:cNvSpPr>
              <a:spLocks noChangeArrowheads="1"/>
            </p:cNvSpPr>
            <p:nvPr/>
          </p:nvSpPr>
          <p:spPr bwMode="auto">
            <a:xfrm>
              <a:off x="4656" y="1728"/>
              <a:ext cx="384" cy="48"/>
            </a:xfrm>
            <a:prstGeom prst="rect">
              <a:avLst/>
            </a:prstGeom>
            <a:solidFill>
              <a:schemeClr val="bg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nvGrpSpPr>
            <p:cNvPr id="7" name="Group 6"/>
            <p:cNvGrpSpPr>
              <a:grpSpLocks/>
            </p:cNvGrpSpPr>
            <p:nvPr/>
          </p:nvGrpSpPr>
          <p:grpSpPr bwMode="auto">
            <a:xfrm rot="-327919">
              <a:off x="4663" y="1502"/>
              <a:ext cx="1458" cy="243"/>
              <a:chOff x="4608" y="1595"/>
              <a:chExt cx="1943" cy="338"/>
            </a:xfrm>
          </p:grpSpPr>
          <p:grpSp>
            <p:nvGrpSpPr>
              <p:cNvPr id="9" name="Group 8"/>
              <p:cNvGrpSpPr>
                <a:grpSpLocks/>
              </p:cNvGrpSpPr>
              <p:nvPr/>
            </p:nvGrpSpPr>
            <p:grpSpPr bwMode="auto">
              <a:xfrm>
                <a:off x="4704" y="1602"/>
                <a:ext cx="336" cy="222"/>
                <a:chOff x="4752" y="1200"/>
                <a:chExt cx="336" cy="222"/>
              </a:xfrm>
            </p:grpSpPr>
            <p:grpSp>
              <p:nvGrpSpPr>
                <p:cNvPr id="55" name="Group 54"/>
                <p:cNvGrpSpPr>
                  <a:grpSpLocks/>
                </p:cNvGrpSpPr>
                <p:nvPr/>
              </p:nvGrpSpPr>
              <p:grpSpPr bwMode="auto">
                <a:xfrm>
                  <a:off x="4752" y="1200"/>
                  <a:ext cx="96" cy="222"/>
                  <a:chOff x="1584" y="1200"/>
                  <a:chExt cx="96" cy="318"/>
                </a:xfrm>
              </p:grpSpPr>
              <p:grpSp>
                <p:nvGrpSpPr>
                  <p:cNvPr id="81" name="Group 80"/>
                  <p:cNvGrpSpPr>
                    <a:grpSpLocks/>
                  </p:cNvGrpSpPr>
                  <p:nvPr/>
                </p:nvGrpSpPr>
                <p:grpSpPr bwMode="auto">
                  <a:xfrm rot="606288">
                    <a:off x="1584" y="1200"/>
                    <a:ext cx="96" cy="318"/>
                    <a:chOff x="1008" y="864"/>
                    <a:chExt cx="480" cy="960"/>
                  </a:xfrm>
                </p:grpSpPr>
                <p:sp>
                  <p:nvSpPr>
                    <p:cNvPr id="83" name="Oval 82"/>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84" name="Oval 83"/>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82" name="Oval 81"/>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6" name="Group 55"/>
                <p:cNvGrpSpPr>
                  <a:grpSpLocks/>
                </p:cNvGrpSpPr>
                <p:nvPr/>
              </p:nvGrpSpPr>
              <p:grpSpPr bwMode="auto">
                <a:xfrm>
                  <a:off x="4800" y="1200"/>
                  <a:ext cx="96" cy="222"/>
                  <a:chOff x="1584" y="1200"/>
                  <a:chExt cx="96" cy="318"/>
                </a:xfrm>
              </p:grpSpPr>
              <p:grpSp>
                <p:nvGrpSpPr>
                  <p:cNvPr id="77" name="Group 76"/>
                  <p:cNvGrpSpPr>
                    <a:grpSpLocks/>
                  </p:cNvGrpSpPr>
                  <p:nvPr/>
                </p:nvGrpSpPr>
                <p:grpSpPr bwMode="auto">
                  <a:xfrm rot="606288">
                    <a:off x="1584" y="1200"/>
                    <a:ext cx="96" cy="318"/>
                    <a:chOff x="1008" y="864"/>
                    <a:chExt cx="480" cy="960"/>
                  </a:xfrm>
                </p:grpSpPr>
                <p:sp>
                  <p:nvSpPr>
                    <p:cNvPr id="79" name="Oval 78"/>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80" name="Oval 79"/>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8" name="Oval 77"/>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7" name="Group 56"/>
                <p:cNvGrpSpPr>
                  <a:grpSpLocks/>
                </p:cNvGrpSpPr>
                <p:nvPr/>
              </p:nvGrpSpPr>
              <p:grpSpPr bwMode="auto">
                <a:xfrm>
                  <a:off x="4848" y="1200"/>
                  <a:ext cx="96" cy="222"/>
                  <a:chOff x="1584" y="1200"/>
                  <a:chExt cx="96" cy="318"/>
                </a:xfrm>
              </p:grpSpPr>
              <p:grpSp>
                <p:nvGrpSpPr>
                  <p:cNvPr id="73" name="Group 72"/>
                  <p:cNvGrpSpPr>
                    <a:grpSpLocks/>
                  </p:cNvGrpSpPr>
                  <p:nvPr/>
                </p:nvGrpSpPr>
                <p:grpSpPr bwMode="auto">
                  <a:xfrm rot="606288">
                    <a:off x="1584" y="1200"/>
                    <a:ext cx="96" cy="318"/>
                    <a:chOff x="1008" y="864"/>
                    <a:chExt cx="480" cy="960"/>
                  </a:xfrm>
                </p:grpSpPr>
                <p:sp>
                  <p:nvSpPr>
                    <p:cNvPr id="75" name="Oval 74"/>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76" name="Oval 75"/>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4" name="Oval 73"/>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8" name="Group 57"/>
                <p:cNvGrpSpPr>
                  <a:grpSpLocks/>
                </p:cNvGrpSpPr>
                <p:nvPr/>
              </p:nvGrpSpPr>
              <p:grpSpPr bwMode="auto">
                <a:xfrm>
                  <a:off x="4896" y="1200"/>
                  <a:ext cx="96" cy="222"/>
                  <a:chOff x="1584" y="1200"/>
                  <a:chExt cx="96" cy="318"/>
                </a:xfrm>
              </p:grpSpPr>
              <p:grpSp>
                <p:nvGrpSpPr>
                  <p:cNvPr id="69" name="Group 68"/>
                  <p:cNvGrpSpPr>
                    <a:grpSpLocks/>
                  </p:cNvGrpSpPr>
                  <p:nvPr/>
                </p:nvGrpSpPr>
                <p:grpSpPr bwMode="auto">
                  <a:xfrm rot="606288">
                    <a:off x="1584" y="1200"/>
                    <a:ext cx="96" cy="318"/>
                    <a:chOff x="1008" y="864"/>
                    <a:chExt cx="480" cy="960"/>
                  </a:xfrm>
                </p:grpSpPr>
                <p:sp>
                  <p:nvSpPr>
                    <p:cNvPr id="71" name="Oval 70"/>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72" name="Oval 71"/>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70" name="Oval 69"/>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59" name="Group 58"/>
                <p:cNvGrpSpPr>
                  <a:grpSpLocks/>
                </p:cNvGrpSpPr>
                <p:nvPr/>
              </p:nvGrpSpPr>
              <p:grpSpPr bwMode="auto">
                <a:xfrm>
                  <a:off x="4944" y="1200"/>
                  <a:ext cx="96" cy="222"/>
                  <a:chOff x="1584" y="1200"/>
                  <a:chExt cx="96" cy="318"/>
                </a:xfrm>
              </p:grpSpPr>
              <p:grpSp>
                <p:nvGrpSpPr>
                  <p:cNvPr id="65" name="Group 64"/>
                  <p:cNvGrpSpPr>
                    <a:grpSpLocks/>
                  </p:cNvGrpSpPr>
                  <p:nvPr/>
                </p:nvGrpSpPr>
                <p:grpSpPr bwMode="auto">
                  <a:xfrm rot="606288">
                    <a:off x="1584" y="1200"/>
                    <a:ext cx="96" cy="318"/>
                    <a:chOff x="1008" y="864"/>
                    <a:chExt cx="480" cy="960"/>
                  </a:xfrm>
                </p:grpSpPr>
                <p:sp>
                  <p:nvSpPr>
                    <p:cNvPr id="67" name="Oval 66"/>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68" name="Oval 67"/>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66" name="Oval 65"/>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60" name="Group 59"/>
                <p:cNvGrpSpPr>
                  <a:grpSpLocks/>
                </p:cNvGrpSpPr>
                <p:nvPr/>
              </p:nvGrpSpPr>
              <p:grpSpPr bwMode="auto">
                <a:xfrm>
                  <a:off x="4992" y="1200"/>
                  <a:ext cx="96" cy="222"/>
                  <a:chOff x="1584" y="1200"/>
                  <a:chExt cx="96" cy="318"/>
                </a:xfrm>
              </p:grpSpPr>
              <p:grpSp>
                <p:nvGrpSpPr>
                  <p:cNvPr id="61" name="Group 60"/>
                  <p:cNvGrpSpPr>
                    <a:grpSpLocks/>
                  </p:cNvGrpSpPr>
                  <p:nvPr/>
                </p:nvGrpSpPr>
                <p:grpSpPr bwMode="auto">
                  <a:xfrm rot="606288">
                    <a:off x="1584" y="1200"/>
                    <a:ext cx="96" cy="318"/>
                    <a:chOff x="1008" y="864"/>
                    <a:chExt cx="480" cy="960"/>
                  </a:xfrm>
                </p:grpSpPr>
                <p:sp>
                  <p:nvSpPr>
                    <p:cNvPr id="63" name="Oval 62"/>
                    <p:cNvSpPr>
                      <a:spLocks noChangeArrowheads="1"/>
                    </p:cNvSpPr>
                    <p:nvPr/>
                  </p:nvSpPr>
                  <p:spPr bwMode="auto">
                    <a:xfrm>
                      <a:off x="1008"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sp>
                  <p:nvSpPr>
                    <p:cNvPr id="64" name="Oval 63"/>
                    <p:cNvSpPr>
                      <a:spLocks noChangeArrowheads="1"/>
                    </p:cNvSpPr>
                    <p:nvPr/>
                  </p:nvSpPr>
                  <p:spPr bwMode="auto">
                    <a:xfrm>
                      <a:off x="1056" y="864"/>
                      <a:ext cx="432" cy="960"/>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sp>
                <p:nvSpPr>
                  <p:cNvPr id="62" name="Oval 61"/>
                  <p:cNvSpPr>
                    <a:spLocks noChangeArrowheads="1"/>
                  </p:cNvSpPr>
                  <p:nvPr/>
                </p:nvSpPr>
                <p:spPr bwMode="auto">
                  <a:xfrm rot="478177">
                    <a:off x="1629" y="1344"/>
                    <a:ext cx="29" cy="6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grpSp>
            <p:nvGrpSpPr>
              <p:cNvPr id="10" name="Group 9"/>
              <p:cNvGrpSpPr>
                <a:grpSpLocks/>
              </p:cNvGrpSpPr>
              <p:nvPr/>
            </p:nvGrpSpPr>
            <p:grpSpPr bwMode="auto">
              <a:xfrm>
                <a:off x="4608" y="1595"/>
                <a:ext cx="1943" cy="338"/>
                <a:chOff x="4608" y="1632"/>
                <a:chExt cx="1680" cy="288"/>
              </a:xfrm>
            </p:grpSpPr>
            <p:sp>
              <p:nvSpPr>
                <p:cNvPr id="11" name="Line 393"/>
                <p:cNvSpPr>
                  <a:spLocks noChangeShapeType="1"/>
                </p:cNvSpPr>
                <p:nvPr/>
              </p:nvSpPr>
              <p:spPr bwMode="auto">
                <a:xfrm>
                  <a:off x="4695" y="1632"/>
                  <a:ext cx="41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2" name="Line 394"/>
                <p:cNvSpPr>
                  <a:spLocks noChangeShapeType="1"/>
                </p:cNvSpPr>
                <p:nvPr/>
              </p:nvSpPr>
              <p:spPr bwMode="auto">
                <a:xfrm>
                  <a:off x="4727" y="1659"/>
                  <a:ext cx="347"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3" name="Line 395"/>
                <p:cNvSpPr>
                  <a:spLocks noChangeShapeType="1"/>
                </p:cNvSpPr>
                <p:nvPr/>
              </p:nvSpPr>
              <p:spPr bwMode="auto">
                <a:xfrm>
                  <a:off x="4781" y="1668"/>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4" name="Line 396"/>
                <p:cNvSpPr>
                  <a:spLocks noChangeShapeType="1"/>
                </p:cNvSpPr>
                <p:nvPr/>
              </p:nvSpPr>
              <p:spPr bwMode="auto">
                <a:xfrm flipH="1">
                  <a:off x="5019" y="1677"/>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5" name="Line 397"/>
                <p:cNvSpPr>
                  <a:spLocks noChangeShapeType="1"/>
                </p:cNvSpPr>
                <p:nvPr/>
              </p:nvSpPr>
              <p:spPr bwMode="auto">
                <a:xfrm>
                  <a:off x="5041" y="1686"/>
                  <a:ext cx="0" cy="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6" name="Line 398"/>
                <p:cNvSpPr>
                  <a:spLocks noChangeShapeType="1"/>
                </p:cNvSpPr>
                <p:nvPr/>
              </p:nvSpPr>
              <p:spPr bwMode="auto">
                <a:xfrm>
                  <a:off x="5009" y="1686"/>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7" name="Line 399"/>
                <p:cNvSpPr>
                  <a:spLocks noChangeShapeType="1"/>
                </p:cNvSpPr>
                <p:nvPr/>
              </p:nvSpPr>
              <p:spPr bwMode="auto">
                <a:xfrm>
                  <a:off x="5041" y="1785"/>
                  <a:ext cx="43"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8" name="Line 400"/>
                <p:cNvSpPr>
                  <a:spLocks noChangeShapeType="1"/>
                </p:cNvSpPr>
                <p:nvPr/>
              </p:nvSpPr>
              <p:spPr bwMode="auto">
                <a:xfrm flipH="1">
                  <a:off x="4608" y="1632"/>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19" name="Line 401"/>
                <p:cNvSpPr>
                  <a:spLocks noChangeShapeType="1"/>
                </p:cNvSpPr>
                <p:nvPr/>
              </p:nvSpPr>
              <p:spPr bwMode="auto">
                <a:xfrm>
                  <a:off x="4608" y="1713"/>
                  <a:ext cx="41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0" name="Line 402"/>
                <p:cNvSpPr>
                  <a:spLocks noChangeShapeType="1"/>
                </p:cNvSpPr>
                <p:nvPr/>
              </p:nvSpPr>
              <p:spPr bwMode="auto">
                <a:xfrm>
                  <a:off x="4608" y="1713"/>
                  <a:ext cx="0"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1" name="Line 403"/>
                <p:cNvSpPr>
                  <a:spLocks noChangeShapeType="1"/>
                </p:cNvSpPr>
                <p:nvPr/>
              </p:nvSpPr>
              <p:spPr bwMode="auto">
                <a:xfrm>
                  <a:off x="5019" y="1758"/>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2" name="Line 404"/>
                <p:cNvSpPr>
                  <a:spLocks noChangeShapeType="1"/>
                </p:cNvSpPr>
                <p:nvPr/>
              </p:nvSpPr>
              <p:spPr bwMode="auto">
                <a:xfrm flipH="1">
                  <a:off x="5093" y="1677"/>
                  <a:ext cx="13" cy="1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3" name="Line 405"/>
                <p:cNvSpPr>
                  <a:spLocks noChangeShapeType="1"/>
                </p:cNvSpPr>
                <p:nvPr/>
              </p:nvSpPr>
              <p:spPr bwMode="auto">
                <a:xfrm>
                  <a:off x="5084" y="1704"/>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4" name="Line 406"/>
                <p:cNvSpPr>
                  <a:spLocks noChangeShapeType="1"/>
                </p:cNvSpPr>
                <p:nvPr/>
              </p:nvSpPr>
              <p:spPr bwMode="auto">
                <a:xfrm>
                  <a:off x="4684" y="1650"/>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5" name="Line 407"/>
                <p:cNvSpPr>
                  <a:spLocks noChangeShapeType="1"/>
                </p:cNvSpPr>
                <p:nvPr/>
              </p:nvSpPr>
              <p:spPr bwMode="auto">
                <a:xfrm>
                  <a:off x="4630" y="1695"/>
                  <a:ext cx="0" cy="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6" name="Line 408"/>
                <p:cNvSpPr>
                  <a:spLocks noChangeShapeType="1"/>
                </p:cNvSpPr>
                <p:nvPr/>
              </p:nvSpPr>
              <p:spPr bwMode="auto">
                <a:xfrm>
                  <a:off x="5041" y="1740"/>
                  <a:ext cx="0" cy="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7" name="Arc 409"/>
                <p:cNvSpPr>
                  <a:spLocks/>
                </p:cNvSpPr>
                <p:nvPr/>
              </p:nvSpPr>
              <p:spPr bwMode="auto">
                <a:xfrm flipH="1" flipV="1">
                  <a:off x="4608" y="1812"/>
                  <a:ext cx="38" cy="27"/>
                </a:xfrm>
                <a:custGeom>
                  <a:avLst/>
                  <a:gdLst>
                    <a:gd name="T0" fmla="*/ 0 w 25718"/>
                    <a:gd name="T1" fmla="*/ 0 h 21600"/>
                    <a:gd name="T2" fmla="*/ 0 w 25718"/>
                    <a:gd name="T3" fmla="*/ 0 h 21600"/>
                    <a:gd name="T4" fmla="*/ 0 w 25718"/>
                    <a:gd name="T5" fmla="*/ 0 h 21600"/>
                    <a:gd name="T6" fmla="*/ 0 60000 65536"/>
                    <a:gd name="T7" fmla="*/ 0 60000 65536"/>
                    <a:gd name="T8" fmla="*/ 0 60000 65536"/>
                  </a:gdLst>
                  <a:ahLst/>
                  <a:cxnLst>
                    <a:cxn ang="T6">
                      <a:pos x="T0" y="T1"/>
                    </a:cxn>
                    <a:cxn ang="T7">
                      <a:pos x="T2" y="T3"/>
                    </a:cxn>
                    <a:cxn ang="T8">
                      <a:pos x="T4" y="T5"/>
                    </a:cxn>
                  </a:cxnLst>
                  <a:rect l="0" t="0" r="r" b="b"/>
                  <a:pathLst>
                    <a:path w="25718" h="21600" fill="none" extrusionOk="0">
                      <a:moveTo>
                        <a:pt x="0" y="396"/>
                      </a:moveTo>
                      <a:cubicBezTo>
                        <a:pt x="1356" y="132"/>
                        <a:pt x="2735" y="-1"/>
                        <a:pt x="4118" y="0"/>
                      </a:cubicBezTo>
                      <a:cubicBezTo>
                        <a:pt x="16047" y="0"/>
                        <a:pt x="25718" y="9670"/>
                        <a:pt x="25718" y="21600"/>
                      </a:cubicBezTo>
                    </a:path>
                    <a:path w="25718" h="21600" stroke="0" extrusionOk="0">
                      <a:moveTo>
                        <a:pt x="0" y="396"/>
                      </a:moveTo>
                      <a:cubicBezTo>
                        <a:pt x="1356" y="132"/>
                        <a:pt x="2735" y="-1"/>
                        <a:pt x="4118" y="0"/>
                      </a:cubicBezTo>
                      <a:cubicBezTo>
                        <a:pt x="16047" y="0"/>
                        <a:pt x="25718" y="9670"/>
                        <a:pt x="25718" y="21600"/>
                      </a:cubicBezTo>
                      <a:lnTo>
                        <a:pt x="4118" y="21600"/>
                      </a:lnTo>
                      <a:lnTo>
                        <a:pt x="0" y="396"/>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8" name="Line 410"/>
                <p:cNvSpPr>
                  <a:spLocks noChangeShapeType="1"/>
                </p:cNvSpPr>
                <p:nvPr/>
              </p:nvSpPr>
              <p:spPr bwMode="auto">
                <a:xfrm>
                  <a:off x="4619" y="1830"/>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29" name="Line 411"/>
                <p:cNvSpPr>
                  <a:spLocks noChangeShapeType="1"/>
                </p:cNvSpPr>
                <p:nvPr/>
              </p:nvSpPr>
              <p:spPr bwMode="auto">
                <a:xfrm>
                  <a:off x="4619" y="1875"/>
                  <a:ext cx="40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0" name="Line 412"/>
                <p:cNvSpPr>
                  <a:spLocks noChangeShapeType="1"/>
                </p:cNvSpPr>
                <p:nvPr/>
              </p:nvSpPr>
              <p:spPr bwMode="auto">
                <a:xfrm>
                  <a:off x="4643" y="1755"/>
                  <a:ext cx="335"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1" name="Line 413"/>
                <p:cNvSpPr>
                  <a:spLocks noChangeShapeType="1"/>
                </p:cNvSpPr>
                <p:nvPr/>
              </p:nvSpPr>
              <p:spPr bwMode="auto">
                <a:xfrm>
                  <a:off x="4640" y="1740"/>
                  <a:ext cx="0" cy="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2" name="Arc 414"/>
                <p:cNvSpPr>
                  <a:spLocks/>
                </p:cNvSpPr>
                <p:nvPr/>
              </p:nvSpPr>
              <p:spPr bwMode="auto">
                <a:xfrm flipH="1" flipV="1">
                  <a:off x="4640" y="1803"/>
                  <a:ext cx="33" cy="17"/>
                </a:xfrm>
                <a:custGeom>
                  <a:avLst/>
                  <a:gdLst>
                    <a:gd name="T0" fmla="*/ 0 w 21600"/>
                    <a:gd name="T1" fmla="*/ 0 h 13996"/>
                    <a:gd name="T2" fmla="*/ 0 w 21600"/>
                    <a:gd name="T3" fmla="*/ 0 h 13996"/>
                    <a:gd name="T4" fmla="*/ 0 w 21600"/>
                    <a:gd name="T5" fmla="*/ 0 h 13996"/>
                    <a:gd name="T6" fmla="*/ 0 60000 65536"/>
                    <a:gd name="T7" fmla="*/ 0 60000 65536"/>
                    <a:gd name="T8" fmla="*/ 0 60000 65536"/>
                  </a:gdLst>
                  <a:ahLst/>
                  <a:cxnLst>
                    <a:cxn ang="T6">
                      <a:pos x="T0" y="T1"/>
                    </a:cxn>
                    <a:cxn ang="T7">
                      <a:pos x="T2" y="T3"/>
                    </a:cxn>
                    <a:cxn ang="T8">
                      <a:pos x="T4" y="T5"/>
                    </a:cxn>
                  </a:cxnLst>
                  <a:rect l="0" t="0" r="r" b="b"/>
                  <a:pathLst>
                    <a:path w="21600" h="13996" fill="none" extrusionOk="0">
                      <a:moveTo>
                        <a:pt x="16452" y="-1"/>
                      </a:moveTo>
                      <a:cubicBezTo>
                        <a:pt x="19775" y="3906"/>
                        <a:pt x="21600" y="8867"/>
                        <a:pt x="21600" y="13996"/>
                      </a:cubicBezTo>
                    </a:path>
                    <a:path w="21600" h="13996" stroke="0" extrusionOk="0">
                      <a:moveTo>
                        <a:pt x="16452" y="-1"/>
                      </a:moveTo>
                      <a:cubicBezTo>
                        <a:pt x="19775" y="3906"/>
                        <a:pt x="21600" y="8867"/>
                        <a:pt x="21600" y="13996"/>
                      </a:cubicBezTo>
                      <a:lnTo>
                        <a:pt x="0" y="13996"/>
                      </a:lnTo>
                      <a:lnTo>
                        <a:pt x="16452"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3" name="Line 415"/>
                <p:cNvSpPr>
                  <a:spLocks noChangeShapeType="1"/>
                </p:cNvSpPr>
                <p:nvPr/>
              </p:nvSpPr>
              <p:spPr bwMode="auto">
                <a:xfrm>
                  <a:off x="4976" y="1776"/>
                  <a:ext cx="0"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4" name="Line 416"/>
                <p:cNvSpPr>
                  <a:spLocks noChangeShapeType="1"/>
                </p:cNvSpPr>
                <p:nvPr/>
              </p:nvSpPr>
              <p:spPr bwMode="auto">
                <a:xfrm>
                  <a:off x="4651" y="1821"/>
                  <a:ext cx="325" cy="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5" name="Arc 417"/>
                <p:cNvSpPr>
                  <a:spLocks/>
                </p:cNvSpPr>
                <p:nvPr/>
              </p:nvSpPr>
              <p:spPr bwMode="auto">
                <a:xfrm flipH="1" flipV="1">
                  <a:off x="4976" y="1857"/>
                  <a:ext cx="38" cy="18"/>
                </a:xfrm>
                <a:custGeom>
                  <a:avLst/>
                  <a:gdLst>
                    <a:gd name="T0" fmla="*/ 0 w 21600"/>
                    <a:gd name="T1" fmla="*/ 0 h 18326"/>
                    <a:gd name="T2" fmla="*/ 0 w 21600"/>
                    <a:gd name="T3" fmla="*/ 0 h 18326"/>
                    <a:gd name="T4" fmla="*/ 0 w 21600"/>
                    <a:gd name="T5" fmla="*/ 0 h 18326"/>
                    <a:gd name="T6" fmla="*/ 0 60000 65536"/>
                    <a:gd name="T7" fmla="*/ 0 60000 65536"/>
                    <a:gd name="T8" fmla="*/ 0 60000 65536"/>
                  </a:gdLst>
                  <a:ahLst/>
                  <a:cxnLst>
                    <a:cxn ang="T6">
                      <a:pos x="T0" y="T1"/>
                    </a:cxn>
                    <a:cxn ang="T7">
                      <a:pos x="T2" y="T3"/>
                    </a:cxn>
                    <a:cxn ang="T8">
                      <a:pos x="T4" y="T5"/>
                    </a:cxn>
                  </a:cxnLst>
                  <a:rect l="0" t="0" r="r" b="b"/>
                  <a:pathLst>
                    <a:path w="21600" h="18326" fill="none" extrusionOk="0">
                      <a:moveTo>
                        <a:pt x="11433" y="-1"/>
                      </a:moveTo>
                      <a:cubicBezTo>
                        <a:pt x="17757" y="3945"/>
                        <a:pt x="21600" y="10872"/>
                        <a:pt x="21600" y="18326"/>
                      </a:cubicBezTo>
                    </a:path>
                    <a:path w="21600" h="18326" stroke="0" extrusionOk="0">
                      <a:moveTo>
                        <a:pt x="11433" y="-1"/>
                      </a:moveTo>
                      <a:cubicBezTo>
                        <a:pt x="17757" y="3945"/>
                        <a:pt x="21600" y="10872"/>
                        <a:pt x="21600" y="18326"/>
                      </a:cubicBezTo>
                      <a:lnTo>
                        <a:pt x="0" y="18326"/>
                      </a:lnTo>
                      <a:lnTo>
                        <a:pt x="11433"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6" name="Arc 418"/>
                <p:cNvSpPr>
                  <a:spLocks/>
                </p:cNvSpPr>
                <p:nvPr/>
              </p:nvSpPr>
              <p:spPr bwMode="auto">
                <a:xfrm rot="-4772037" flipH="1" flipV="1">
                  <a:off x="4993" y="1848"/>
                  <a:ext cx="32" cy="21"/>
                </a:xfrm>
                <a:custGeom>
                  <a:avLst/>
                  <a:gdLst>
                    <a:gd name="T0" fmla="*/ 0 w 21600"/>
                    <a:gd name="T1" fmla="*/ 0 h 18326"/>
                    <a:gd name="T2" fmla="*/ 0 w 21600"/>
                    <a:gd name="T3" fmla="*/ 0 h 18326"/>
                    <a:gd name="T4" fmla="*/ 0 w 21600"/>
                    <a:gd name="T5" fmla="*/ 0 h 18326"/>
                    <a:gd name="T6" fmla="*/ 0 60000 65536"/>
                    <a:gd name="T7" fmla="*/ 0 60000 65536"/>
                    <a:gd name="T8" fmla="*/ 0 60000 65536"/>
                  </a:gdLst>
                  <a:ahLst/>
                  <a:cxnLst>
                    <a:cxn ang="T6">
                      <a:pos x="T0" y="T1"/>
                    </a:cxn>
                    <a:cxn ang="T7">
                      <a:pos x="T2" y="T3"/>
                    </a:cxn>
                    <a:cxn ang="T8">
                      <a:pos x="T4" y="T5"/>
                    </a:cxn>
                  </a:cxnLst>
                  <a:rect l="0" t="0" r="r" b="b"/>
                  <a:pathLst>
                    <a:path w="21600" h="18326" fill="none" extrusionOk="0">
                      <a:moveTo>
                        <a:pt x="11433" y="-1"/>
                      </a:moveTo>
                      <a:cubicBezTo>
                        <a:pt x="17757" y="3945"/>
                        <a:pt x="21600" y="10872"/>
                        <a:pt x="21600" y="18326"/>
                      </a:cubicBezTo>
                    </a:path>
                    <a:path w="21600" h="18326" stroke="0" extrusionOk="0">
                      <a:moveTo>
                        <a:pt x="11433" y="-1"/>
                      </a:moveTo>
                      <a:cubicBezTo>
                        <a:pt x="17757" y="3945"/>
                        <a:pt x="21600" y="10872"/>
                        <a:pt x="21600" y="18326"/>
                      </a:cubicBezTo>
                      <a:lnTo>
                        <a:pt x="0" y="18326"/>
                      </a:lnTo>
                      <a:lnTo>
                        <a:pt x="11433"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7" name="Line 419"/>
                <p:cNvSpPr>
                  <a:spLocks noChangeShapeType="1"/>
                </p:cNvSpPr>
                <p:nvPr/>
              </p:nvSpPr>
              <p:spPr bwMode="auto">
                <a:xfrm>
                  <a:off x="4651" y="1821"/>
                  <a:ext cx="0" cy="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8" name="Line 420"/>
                <p:cNvSpPr>
                  <a:spLocks noChangeShapeType="1"/>
                </p:cNvSpPr>
                <p:nvPr/>
              </p:nvSpPr>
              <p:spPr bwMode="auto">
                <a:xfrm flipH="1">
                  <a:off x="5019" y="1839"/>
                  <a:ext cx="87"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39" name="Arc 421"/>
                <p:cNvSpPr>
                  <a:spLocks/>
                </p:cNvSpPr>
                <p:nvPr/>
              </p:nvSpPr>
              <p:spPr bwMode="auto">
                <a:xfrm flipV="1">
                  <a:off x="5030" y="1794"/>
                  <a:ext cx="54" cy="27"/>
                </a:xfrm>
                <a:custGeom>
                  <a:avLst/>
                  <a:gdLst>
                    <a:gd name="T0" fmla="*/ 0 w 21600"/>
                    <a:gd name="T1" fmla="*/ 0 h 16013"/>
                    <a:gd name="T2" fmla="*/ 0 w 21600"/>
                    <a:gd name="T3" fmla="*/ 0 h 16013"/>
                    <a:gd name="T4" fmla="*/ 0 w 21600"/>
                    <a:gd name="T5" fmla="*/ 0 h 16013"/>
                    <a:gd name="T6" fmla="*/ 0 60000 65536"/>
                    <a:gd name="T7" fmla="*/ 0 60000 65536"/>
                    <a:gd name="T8" fmla="*/ 0 60000 65536"/>
                  </a:gdLst>
                  <a:ahLst/>
                  <a:cxnLst>
                    <a:cxn ang="T6">
                      <a:pos x="T0" y="T1"/>
                    </a:cxn>
                    <a:cxn ang="T7">
                      <a:pos x="T2" y="T3"/>
                    </a:cxn>
                    <a:cxn ang="T8">
                      <a:pos x="T4" y="T5"/>
                    </a:cxn>
                  </a:cxnLst>
                  <a:rect l="0" t="0" r="r" b="b"/>
                  <a:pathLst>
                    <a:path w="21600" h="16013" fill="none" extrusionOk="0">
                      <a:moveTo>
                        <a:pt x="14496" y="-1"/>
                      </a:moveTo>
                      <a:cubicBezTo>
                        <a:pt x="19019" y="4094"/>
                        <a:pt x="21600" y="9911"/>
                        <a:pt x="21600" y="16013"/>
                      </a:cubicBezTo>
                    </a:path>
                    <a:path w="21600" h="16013" stroke="0" extrusionOk="0">
                      <a:moveTo>
                        <a:pt x="14496" y="-1"/>
                      </a:moveTo>
                      <a:cubicBezTo>
                        <a:pt x="19019" y="4094"/>
                        <a:pt x="21600" y="9911"/>
                        <a:pt x="21600" y="16013"/>
                      </a:cubicBezTo>
                      <a:lnTo>
                        <a:pt x="0" y="16013"/>
                      </a:lnTo>
                      <a:lnTo>
                        <a:pt x="14496" y="-1"/>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0" name="Arc 422"/>
                <p:cNvSpPr>
                  <a:spLocks/>
                </p:cNvSpPr>
                <p:nvPr/>
              </p:nvSpPr>
              <p:spPr bwMode="auto">
                <a:xfrm rot="-10547150">
                  <a:off x="5041" y="1794"/>
                  <a:ext cx="43" cy="36"/>
                </a:xfrm>
                <a:custGeom>
                  <a:avLst/>
                  <a:gdLst>
                    <a:gd name="T0" fmla="*/ 0 w 21600"/>
                    <a:gd name="T1" fmla="*/ 0 h 14872"/>
                    <a:gd name="T2" fmla="*/ 0 w 21600"/>
                    <a:gd name="T3" fmla="*/ 0 h 14872"/>
                    <a:gd name="T4" fmla="*/ 0 w 21600"/>
                    <a:gd name="T5" fmla="*/ 0 h 14872"/>
                    <a:gd name="T6" fmla="*/ 0 60000 65536"/>
                    <a:gd name="T7" fmla="*/ 0 60000 65536"/>
                    <a:gd name="T8" fmla="*/ 0 60000 65536"/>
                  </a:gdLst>
                  <a:ahLst/>
                  <a:cxnLst>
                    <a:cxn ang="T6">
                      <a:pos x="T0" y="T1"/>
                    </a:cxn>
                    <a:cxn ang="T7">
                      <a:pos x="T2" y="T3"/>
                    </a:cxn>
                    <a:cxn ang="T8">
                      <a:pos x="T4" y="T5"/>
                    </a:cxn>
                  </a:cxnLst>
                  <a:rect l="0" t="0" r="r" b="b"/>
                  <a:pathLst>
                    <a:path w="21600" h="14872" fill="none" extrusionOk="0">
                      <a:moveTo>
                        <a:pt x="15664" y="0"/>
                      </a:moveTo>
                      <a:cubicBezTo>
                        <a:pt x="19475" y="4013"/>
                        <a:pt x="21600" y="9337"/>
                        <a:pt x="21600" y="14872"/>
                      </a:cubicBezTo>
                    </a:path>
                    <a:path w="21600" h="14872" stroke="0" extrusionOk="0">
                      <a:moveTo>
                        <a:pt x="15664" y="0"/>
                      </a:moveTo>
                      <a:cubicBezTo>
                        <a:pt x="19475" y="4013"/>
                        <a:pt x="21600" y="9337"/>
                        <a:pt x="21600" y="14872"/>
                      </a:cubicBezTo>
                      <a:lnTo>
                        <a:pt x="0" y="14872"/>
                      </a:lnTo>
                      <a:lnTo>
                        <a:pt x="15664" y="0"/>
                      </a:lnTo>
                      <a:close/>
                    </a:path>
                  </a:pathLst>
                </a:cu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1" name="Line 423"/>
                <p:cNvSpPr>
                  <a:spLocks noChangeShapeType="1"/>
                </p:cNvSpPr>
                <p:nvPr/>
              </p:nvSpPr>
              <p:spPr bwMode="auto">
                <a:xfrm flipH="1">
                  <a:off x="5052" y="1821"/>
                  <a:ext cx="22"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2" name="Line 424"/>
                <p:cNvSpPr>
                  <a:spLocks noChangeShapeType="1"/>
                </p:cNvSpPr>
                <p:nvPr/>
              </p:nvSpPr>
              <p:spPr bwMode="auto">
                <a:xfrm>
                  <a:off x="4716" y="1659"/>
                  <a:ext cx="0" cy="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3" name="Line 425"/>
                <p:cNvSpPr>
                  <a:spLocks noChangeShapeType="1"/>
                </p:cNvSpPr>
                <p:nvPr/>
              </p:nvSpPr>
              <p:spPr bwMode="auto">
                <a:xfrm>
                  <a:off x="5074" y="1695"/>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4" name="Line 426"/>
                <p:cNvSpPr>
                  <a:spLocks noChangeShapeType="1"/>
                </p:cNvSpPr>
                <p:nvPr/>
              </p:nvSpPr>
              <p:spPr bwMode="auto">
                <a:xfrm>
                  <a:off x="4738" y="1659"/>
                  <a:ext cx="0"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grpSp>
              <p:nvGrpSpPr>
                <p:cNvPr id="45" name="Group 44"/>
                <p:cNvGrpSpPr>
                  <a:grpSpLocks/>
                </p:cNvGrpSpPr>
                <p:nvPr/>
              </p:nvGrpSpPr>
              <p:grpSpPr bwMode="auto">
                <a:xfrm>
                  <a:off x="6000" y="1794"/>
                  <a:ext cx="288" cy="27"/>
                  <a:chOff x="1728" y="2304"/>
                  <a:chExt cx="288" cy="144"/>
                </a:xfrm>
              </p:grpSpPr>
              <p:sp>
                <p:nvSpPr>
                  <p:cNvPr id="46" name="Line 428"/>
                  <p:cNvSpPr>
                    <a:spLocks noChangeShapeType="1"/>
                  </p:cNvSpPr>
                  <p:nvPr/>
                </p:nvSpPr>
                <p:spPr bwMode="auto">
                  <a:xfrm>
                    <a:off x="1728" y="2304"/>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sp>
                <p:nvSpPr>
                  <p:cNvPr id="49" name="Line 431"/>
                  <p:cNvSpPr>
                    <a:spLocks noChangeShapeType="1"/>
                  </p:cNvSpPr>
                  <p:nvPr/>
                </p:nvSpPr>
                <p:spPr bwMode="auto">
                  <a:xfrm>
                    <a:off x="2016" y="2352"/>
                    <a:ext cx="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en-US"/>
                  </a:p>
                </p:txBody>
              </p:sp>
            </p:grpSp>
          </p:grpSp>
        </p:grpSp>
        <p:sp>
          <p:nvSpPr>
            <p:cNvPr id="8" name="Rectangle 7"/>
            <p:cNvSpPr>
              <a:spLocks noChangeArrowheads="1"/>
            </p:cNvSpPr>
            <p:nvPr/>
          </p:nvSpPr>
          <p:spPr bwMode="auto">
            <a:xfrm>
              <a:off x="4656" y="1632"/>
              <a:ext cx="384" cy="96"/>
            </a:xfrm>
            <a:prstGeom prst="rect">
              <a:avLst/>
            </a:prstGeom>
            <a:solidFill>
              <a:srgbClr val="5F5F5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1pPr>
              <a:lvl2pPr marL="4572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2pPr>
              <a:lvl3pPr marL="9144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3pPr>
              <a:lvl4pPr marL="13716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4pPr>
              <a:lvl5pPr marL="1828800" algn="l" rtl="0" eaLnBrk="0" fontAlgn="base" hangingPunct="0">
                <a:spcBef>
                  <a:spcPct val="0"/>
                </a:spcBef>
                <a:spcAft>
                  <a:spcPct val="0"/>
                </a:spcAft>
                <a:defRPr sz="3600" b="1" kern="1200">
                  <a:solidFill>
                    <a:schemeClr val="tx1"/>
                  </a:solidFill>
                  <a:latin typeface="Arial" panose="020B0604020202020204" pitchFamily="34" charset="0"/>
                  <a:ea typeface="华文中宋" pitchFamily="2" charset="-122"/>
                  <a:cs typeface="+mn-cs"/>
                </a:defRPr>
              </a:lvl5pPr>
              <a:lvl6pPr marL="22860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6pPr>
              <a:lvl7pPr marL="27432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7pPr>
              <a:lvl8pPr marL="32004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8pPr>
              <a:lvl9pPr marL="3657600" algn="l" defTabSz="914400" rtl="0" eaLnBrk="1" latinLnBrk="0" hangingPunct="1">
                <a:defRPr sz="3600" b="1" kern="1200">
                  <a:solidFill>
                    <a:schemeClr val="tx1"/>
                  </a:solidFill>
                  <a:latin typeface="Arial" panose="020B0604020202020204" pitchFamily="34" charset="0"/>
                  <a:ea typeface="华文中宋" pitchFamily="2" charset="-122"/>
                  <a:cs typeface="+mn-cs"/>
                </a:defRPr>
              </a:lvl9pPr>
            </a:lstStyle>
            <a:p>
              <a:endParaRPr lang="zh-CN" altLang="en-US"/>
            </a:p>
          </p:txBody>
        </p:sp>
      </p:grpSp>
      <p:grpSp>
        <p:nvGrpSpPr>
          <p:cNvPr id="85" name="Group 84"/>
          <p:cNvGrpSpPr>
            <a:grpSpLocks/>
          </p:cNvGrpSpPr>
          <p:nvPr/>
        </p:nvGrpSpPr>
        <p:grpSpPr bwMode="auto">
          <a:xfrm>
            <a:off x="4977763" y="2026337"/>
            <a:ext cx="6076950" cy="4572000"/>
            <a:chOff x="703" y="1071"/>
            <a:chExt cx="3828" cy="2880"/>
          </a:xfrm>
        </p:grpSpPr>
        <p:pic>
          <p:nvPicPr>
            <p:cNvPr id="86" name="Picture 85" descr="a2_55_49_01300000248103123053498383050_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 y="1071"/>
              <a:ext cx="3828" cy="2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Oval 86"/>
            <p:cNvSpPr>
              <a:spLocks noChangeArrowheads="1"/>
            </p:cNvSpPr>
            <p:nvPr/>
          </p:nvSpPr>
          <p:spPr bwMode="auto">
            <a:xfrm>
              <a:off x="3235" y="1933"/>
              <a:ext cx="34" cy="34"/>
            </a:xfrm>
            <a:prstGeom prst="ellipse">
              <a:avLst/>
            </a:prstGeom>
            <a:solidFill>
              <a:srgbClr val="00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en-US"/>
            </a:p>
          </p:txBody>
        </p:sp>
      </p:grpSp>
    </p:spTree>
    <p:extLst>
      <p:ext uri="{BB962C8B-B14F-4D97-AF65-F5344CB8AC3E}">
        <p14:creationId xmlns:p14="http://schemas.microsoft.com/office/powerpoint/2010/main" val="2994318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106407100"/>
              </p:ext>
            </p:extLst>
          </p:nvPr>
        </p:nvGraphicFramePr>
        <p:xfrm>
          <a:off x="1967202" y="1435100"/>
          <a:ext cx="9258300" cy="5054600"/>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p:cNvGrpSpPr/>
          <p:nvPr/>
        </p:nvGrpSpPr>
        <p:grpSpPr>
          <a:xfrm>
            <a:off x="0" y="349541"/>
            <a:ext cx="5062324" cy="1217908"/>
            <a:chOff x="0" y="377824"/>
            <a:chExt cx="5062324" cy="1217908"/>
          </a:xfrm>
        </p:grpSpPr>
        <p:grpSp>
          <p:nvGrpSpPr>
            <p:cNvPr id="8" name="组合 6"/>
            <p:cNvGrpSpPr>
              <a:grpSpLocks/>
            </p:cNvGrpSpPr>
            <p:nvPr/>
          </p:nvGrpSpPr>
          <p:grpSpPr bwMode="auto">
            <a:xfrm>
              <a:off x="0" y="377824"/>
              <a:ext cx="2088787" cy="1217908"/>
              <a:chOff x="0" y="0"/>
              <a:chExt cx="1062992" cy="659784"/>
            </a:xfrm>
          </p:grpSpPr>
          <p:sp>
            <p:nvSpPr>
              <p:cNvPr id="10"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1"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2"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13" name="组合 10"/>
              <p:cNvGrpSpPr>
                <a:grpSpLocks/>
              </p:cNvGrpSpPr>
              <p:nvPr userDrawn="1"/>
            </p:nvGrpSpPr>
            <p:grpSpPr bwMode="auto">
              <a:xfrm>
                <a:off x="2" y="163994"/>
                <a:ext cx="1062990" cy="167803"/>
                <a:chOff x="0" y="0"/>
                <a:chExt cx="1062990" cy="167803"/>
              </a:xfrm>
            </p:grpSpPr>
            <p:sp>
              <p:nvSpPr>
                <p:cNvPr id="14"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15"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9"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改善结果</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97670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fade">
                                      <p:cBhvr>
                                        <p:cTn id="7" dur="500"/>
                                        <p:tgtEl>
                                          <p:spTgt spid="6">
                                            <p:graphicEl>
                                              <a:chart seriesIdx="-4" categoryIdx="0" bldStep="category"/>
                                            </p:graphicEl>
                                          </p:spTgt>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fade">
                                      <p:cBhvr>
                                        <p:cTn id="10" dur="500"/>
                                        <p:tgtEl>
                                          <p:spTgt spid="6">
                                            <p:graphicEl>
                                              <a:chart seriesIdx="-4" categoryIdx="1" bldStep="category"/>
                                            </p:graphicEl>
                                          </p:spTgt>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fade">
                                      <p:cBhvr>
                                        <p:cTn id="13" dur="500"/>
                                        <p:tgtEl>
                                          <p:spTgt spid="6">
                                            <p:graphicEl>
                                              <a:chart seriesIdx="-4" categoryIdx="2" bldStep="category"/>
                                            </p:graphicEl>
                                          </p:spTgt>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fade">
                                      <p:cBhvr>
                                        <p:cTn id="16" dur="500"/>
                                        <p:tgtEl>
                                          <p:spTgt spid="6">
                                            <p:graphicEl>
                                              <a:chart seriesIdx="-4" categoryIdx="3" bldStep="category"/>
                                            </p:graphicEl>
                                          </p:spTgt>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fade">
                                      <p:cBhvr>
                                        <p:cTn id="19" dur="500"/>
                                        <p:tgtEl>
                                          <p:spTgt spid="6">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animBg="0"/>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3299858"/>
              </p:ext>
            </p:extLst>
          </p:nvPr>
        </p:nvGraphicFramePr>
        <p:xfrm>
          <a:off x="1104042" y="944090"/>
          <a:ext cx="9150713" cy="508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794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fade">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10" presetClass="entr" presetSubtype="0" fill="hold" grpId="0" nodeType="afterEffect">
                                  <p:stCondLst>
                                    <p:cond delay="90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fade">
                                      <p:cBhvr>
                                        <p:cTn id="11" dur="500"/>
                                        <p:tgtEl>
                                          <p:spTgt spid="4">
                                            <p:graphicEl>
                                              <a:chart seriesIdx="0" categoryIdx="1" bldStep="ptInSeries"/>
                                            </p:graphicEl>
                                          </p:spTgt>
                                        </p:tgtEl>
                                      </p:cBhvr>
                                    </p:animEffect>
                                  </p:childTnLst>
                                </p:cTn>
                              </p:par>
                              <p:par>
                                <p:cTn id="12" presetID="10" presetClass="entr" presetSubtype="0" fill="hold" grpId="0" nodeType="withEffect">
                                  <p:stCondLst>
                                    <p:cond delay="1200"/>
                                  </p:stCondLst>
                                  <p:childTnLst>
                                    <p:set>
                                      <p:cBhvr>
                                        <p:cTn id="13"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fade">
                                      <p:cBhvr>
                                        <p:cTn id="14" dur="500"/>
                                        <p:tgtEl>
                                          <p:spTgt spid="4">
                                            <p:graphicEl>
                                              <a:chart seriesIdx="0" categoryIdx="2" bldStep="ptInSeries"/>
                                            </p:graphicEl>
                                          </p:spTgt>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fade">
                                      <p:cBhvr>
                                        <p:cTn id="17" dur="500"/>
                                        <p:tgtEl>
                                          <p:spTgt spid="4">
                                            <p:graphicEl>
                                              <a:chart seriesIdx="0" categoryIdx="3" bldStep="ptInSeries"/>
                                            </p:graphic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4">
                                            <p:graphicEl>
                                              <a:chart seriesIdx="0" categoryIdx="4" bldStep="ptInSeries"/>
                                            </p:graphicEl>
                                          </p:spTgt>
                                        </p:tgtEl>
                                        <p:attrNameLst>
                                          <p:attrName>style.visibility</p:attrName>
                                        </p:attrNameLst>
                                      </p:cBhvr>
                                      <p:to>
                                        <p:strVal val="visible"/>
                                      </p:to>
                                    </p:set>
                                    <p:animEffect transition="in" filter="fade">
                                      <p:cBhvr>
                                        <p:cTn id="20" dur="500"/>
                                        <p:tgtEl>
                                          <p:spTgt spid="4">
                                            <p:graphicEl>
                                              <a:chart seriesIdx="0" categoryIdx="4"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animBg="0"/>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8214"/>
            <a:ext cx="12241905" cy="8171471"/>
          </a:xfrm>
          <a:prstGeom prst="rect">
            <a:avLst/>
          </a:prstGeom>
        </p:spPr>
      </p:pic>
      <p:sp>
        <p:nvSpPr>
          <p:cNvPr id="5" name="Title 1"/>
          <p:cNvSpPr txBox="1">
            <a:spLocks/>
          </p:cNvSpPr>
          <p:nvPr/>
        </p:nvSpPr>
        <p:spPr bwMode="auto">
          <a:xfrm>
            <a:off x="2968177" y="2552337"/>
            <a:ext cx="6305550" cy="1005840"/>
          </a:xfrm>
          <a:prstGeom prst="rect">
            <a:avLst/>
          </a:prstGeom>
          <a:solidFill>
            <a:schemeClr val="bg2">
              <a:lumMod val="75000"/>
              <a:alpha val="6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报废系统监控</a:t>
            </a:r>
          </a:p>
        </p:txBody>
      </p:sp>
    </p:spTree>
    <p:extLst>
      <p:ext uri="{BB962C8B-B14F-4D97-AF65-F5344CB8AC3E}">
        <p14:creationId xmlns:p14="http://schemas.microsoft.com/office/powerpoint/2010/main" val="36095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83"/>
          <p:cNvCxnSpPr>
            <a:cxnSpLocks noChangeShapeType="1"/>
          </p:cNvCxnSpPr>
          <p:nvPr/>
        </p:nvCxnSpPr>
        <p:spPr bwMode="auto">
          <a:xfrm>
            <a:off x="3120118" y="4718503"/>
            <a:ext cx="3119438" cy="0"/>
          </a:xfrm>
          <a:prstGeom prst="line">
            <a:avLst/>
          </a:prstGeom>
          <a:noFill/>
          <a:ln w="6350" cmpd="sng">
            <a:solidFill>
              <a:srgbClr val="7F7F7F"/>
            </a:solidFill>
            <a:round/>
            <a:headEnd/>
            <a:tailEnd/>
          </a:ln>
          <a:effectLst>
            <a:outerShdw dist="38100" algn="ctr" rotWithShape="0">
              <a:srgbClr val="000000">
                <a:alpha val="37999"/>
              </a:srgbClr>
            </a:outerShdw>
          </a:effectLst>
          <a:extLst>
            <a:ext uri="{909E8E84-426E-40DD-AFC4-6F175D3DCCD1}">
              <a14:hiddenFill xmlns:a14="http://schemas.microsoft.com/office/drawing/2010/main">
                <a:noFill/>
              </a14:hiddenFill>
            </a:ext>
          </a:extLst>
        </p:spPr>
      </p:cxnSp>
      <p:sp>
        <p:nvSpPr>
          <p:cNvPr id="5" name="矩形 84"/>
          <p:cNvSpPr>
            <a:spLocks noChangeArrowheads="1"/>
          </p:cNvSpPr>
          <p:nvPr/>
        </p:nvSpPr>
        <p:spPr bwMode="auto">
          <a:xfrm>
            <a:off x="5714093" y="4556578"/>
            <a:ext cx="347663"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6" name="矩形 85"/>
          <p:cNvSpPr>
            <a:spLocks noChangeArrowheads="1"/>
          </p:cNvSpPr>
          <p:nvPr/>
        </p:nvSpPr>
        <p:spPr bwMode="auto">
          <a:xfrm>
            <a:off x="5714093" y="4313691"/>
            <a:ext cx="347663"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7" name="矩形 86"/>
          <p:cNvSpPr>
            <a:spLocks noChangeArrowheads="1"/>
          </p:cNvSpPr>
          <p:nvPr/>
        </p:nvSpPr>
        <p:spPr bwMode="auto">
          <a:xfrm>
            <a:off x="5714093" y="4070803"/>
            <a:ext cx="347663"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8" name="矩形 87"/>
          <p:cNvSpPr>
            <a:spLocks noChangeArrowheads="1"/>
          </p:cNvSpPr>
          <p:nvPr/>
        </p:nvSpPr>
        <p:spPr bwMode="auto">
          <a:xfrm>
            <a:off x="5714093" y="3827916"/>
            <a:ext cx="347663"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9" name="矩形 88"/>
          <p:cNvSpPr>
            <a:spLocks noChangeArrowheads="1"/>
          </p:cNvSpPr>
          <p:nvPr/>
        </p:nvSpPr>
        <p:spPr bwMode="auto">
          <a:xfrm>
            <a:off x="5714093" y="3585028"/>
            <a:ext cx="347663"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0" name="矩形 89"/>
          <p:cNvSpPr>
            <a:spLocks noChangeArrowheads="1"/>
          </p:cNvSpPr>
          <p:nvPr/>
        </p:nvSpPr>
        <p:spPr bwMode="auto">
          <a:xfrm>
            <a:off x="5253718" y="4556578"/>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1" name="矩形 90"/>
          <p:cNvSpPr>
            <a:spLocks noChangeArrowheads="1"/>
          </p:cNvSpPr>
          <p:nvPr/>
        </p:nvSpPr>
        <p:spPr bwMode="auto">
          <a:xfrm>
            <a:off x="5253718" y="4313691"/>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2" name="矩形 91"/>
          <p:cNvSpPr>
            <a:spLocks noChangeArrowheads="1"/>
          </p:cNvSpPr>
          <p:nvPr/>
        </p:nvSpPr>
        <p:spPr bwMode="auto">
          <a:xfrm>
            <a:off x="5253718" y="4070803"/>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3" name="矩形 92"/>
          <p:cNvSpPr>
            <a:spLocks noChangeArrowheads="1"/>
          </p:cNvSpPr>
          <p:nvPr/>
        </p:nvSpPr>
        <p:spPr bwMode="auto">
          <a:xfrm>
            <a:off x="5253718" y="3827916"/>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4" name="矩形 93"/>
          <p:cNvSpPr>
            <a:spLocks noChangeArrowheads="1"/>
          </p:cNvSpPr>
          <p:nvPr/>
        </p:nvSpPr>
        <p:spPr bwMode="auto">
          <a:xfrm>
            <a:off x="5253718" y="3585028"/>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5" name="矩形 94"/>
          <p:cNvSpPr>
            <a:spLocks noChangeArrowheads="1"/>
          </p:cNvSpPr>
          <p:nvPr/>
        </p:nvSpPr>
        <p:spPr bwMode="auto">
          <a:xfrm>
            <a:off x="5253718" y="3334203"/>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6" name="矩形 95"/>
          <p:cNvSpPr>
            <a:spLocks noChangeArrowheads="1"/>
          </p:cNvSpPr>
          <p:nvPr/>
        </p:nvSpPr>
        <p:spPr bwMode="auto">
          <a:xfrm>
            <a:off x="5253718" y="3091316"/>
            <a:ext cx="347663"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7" name="矩形 96"/>
          <p:cNvSpPr>
            <a:spLocks noChangeArrowheads="1"/>
          </p:cNvSpPr>
          <p:nvPr/>
        </p:nvSpPr>
        <p:spPr bwMode="auto">
          <a:xfrm>
            <a:off x="4793343" y="4556578"/>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8" name="矩形 97"/>
          <p:cNvSpPr>
            <a:spLocks noChangeArrowheads="1"/>
          </p:cNvSpPr>
          <p:nvPr/>
        </p:nvSpPr>
        <p:spPr bwMode="auto">
          <a:xfrm>
            <a:off x="4793343" y="4313691"/>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19" name="矩形 98"/>
          <p:cNvSpPr>
            <a:spLocks noChangeArrowheads="1"/>
          </p:cNvSpPr>
          <p:nvPr/>
        </p:nvSpPr>
        <p:spPr bwMode="auto">
          <a:xfrm>
            <a:off x="4793343" y="4070803"/>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0" name="矩形 99"/>
          <p:cNvSpPr>
            <a:spLocks noChangeArrowheads="1"/>
          </p:cNvSpPr>
          <p:nvPr/>
        </p:nvSpPr>
        <p:spPr bwMode="auto">
          <a:xfrm>
            <a:off x="4331381" y="4556578"/>
            <a:ext cx="349250"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1" name="矩形 100"/>
          <p:cNvSpPr>
            <a:spLocks noChangeArrowheads="1"/>
          </p:cNvSpPr>
          <p:nvPr/>
        </p:nvSpPr>
        <p:spPr bwMode="auto">
          <a:xfrm>
            <a:off x="4331381" y="4313691"/>
            <a:ext cx="349250"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2" name="矩形 101"/>
          <p:cNvSpPr>
            <a:spLocks noChangeArrowheads="1"/>
          </p:cNvSpPr>
          <p:nvPr/>
        </p:nvSpPr>
        <p:spPr bwMode="auto">
          <a:xfrm>
            <a:off x="4331381" y="4070803"/>
            <a:ext cx="349250"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3" name="矩形 102"/>
          <p:cNvSpPr>
            <a:spLocks noChangeArrowheads="1"/>
          </p:cNvSpPr>
          <p:nvPr/>
        </p:nvSpPr>
        <p:spPr bwMode="auto">
          <a:xfrm>
            <a:off x="4331381" y="3827916"/>
            <a:ext cx="349250"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4" name="矩形 103"/>
          <p:cNvSpPr>
            <a:spLocks noChangeArrowheads="1"/>
          </p:cNvSpPr>
          <p:nvPr/>
        </p:nvSpPr>
        <p:spPr bwMode="auto">
          <a:xfrm>
            <a:off x="4331381" y="3585028"/>
            <a:ext cx="349250" cy="161925"/>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5" name="矩形 104"/>
          <p:cNvSpPr>
            <a:spLocks noChangeArrowheads="1"/>
          </p:cNvSpPr>
          <p:nvPr/>
        </p:nvSpPr>
        <p:spPr bwMode="auto">
          <a:xfrm>
            <a:off x="3871006" y="4556578"/>
            <a:ext cx="347662"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6" name="矩形 105"/>
          <p:cNvSpPr>
            <a:spLocks noChangeArrowheads="1"/>
          </p:cNvSpPr>
          <p:nvPr/>
        </p:nvSpPr>
        <p:spPr bwMode="auto">
          <a:xfrm>
            <a:off x="3871006" y="4313691"/>
            <a:ext cx="347662"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7" name="矩形 106"/>
          <p:cNvSpPr>
            <a:spLocks noChangeArrowheads="1"/>
          </p:cNvSpPr>
          <p:nvPr/>
        </p:nvSpPr>
        <p:spPr bwMode="auto">
          <a:xfrm>
            <a:off x="3871006" y="4070803"/>
            <a:ext cx="347662"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8" name="矩形 107"/>
          <p:cNvSpPr>
            <a:spLocks noChangeArrowheads="1"/>
          </p:cNvSpPr>
          <p:nvPr/>
        </p:nvSpPr>
        <p:spPr bwMode="auto">
          <a:xfrm>
            <a:off x="3871006" y="3827916"/>
            <a:ext cx="347662" cy="161925"/>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29" name="矩形 108"/>
          <p:cNvSpPr>
            <a:spLocks noChangeArrowheads="1"/>
          </p:cNvSpPr>
          <p:nvPr/>
        </p:nvSpPr>
        <p:spPr bwMode="auto">
          <a:xfrm>
            <a:off x="3410631" y="4556578"/>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0" name="矩形 109"/>
          <p:cNvSpPr>
            <a:spLocks noChangeArrowheads="1"/>
          </p:cNvSpPr>
          <p:nvPr/>
        </p:nvSpPr>
        <p:spPr bwMode="auto">
          <a:xfrm>
            <a:off x="3410631" y="4313691"/>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1" name="矩形 110"/>
          <p:cNvSpPr>
            <a:spLocks noChangeArrowheads="1"/>
          </p:cNvSpPr>
          <p:nvPr/>
        </p:nvSpPr>
        <p:spPr bwMode="auto">
          <a:xfrm>
            <a:off x="3410631" y="4070803"/>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2" name="矩形 111"/>
          <p:cNvSpPr>
            <a:spLocks noChangeArrowheads="1"/>
          </p:cNvSpPr>
          <p:nvPr/>
        </p:nvSpPr>
        <p:spPr bwMode="auto">
          <a:xfrm>
            <a:off x="3410631" y="3827916"/>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3" name="矩形 112"/>
          <p:cNvSpPr>
            <a:spLocks noChangeArrowheads="1"/>
          </p:cNvSpPr>
          <p:nvPr/>
        </p:nvSpPr>
        <p:spPr bwMode="auto">
          <a:xfrm>
            <a:off x="3410631" y="3585028"/>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4" name="矩形 113"/>
          <p:cNvSpPr>
            <a:spLocks noChangeArrowheads="1"/>
          </p:cNvSpPr>
          <p:nvPr/>
        </p:nvSpPr>
        <p:spPr bwMode="auto">
          <a:xfrm>
            <a:off x="3410631" y="3334203"/>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5" name="矩形 114"/>
          <p:cNvSpPr>
            <a:spLocks noChangeArrowheads="1"/>
          </p:cNvSpPr>
          <p:nvPr/>
        </p:nvSpPr>
        <p:spPr bwMode="auto">
          <a:xfrm>
            <a:off x="3410631" y="3091316"/>
            <a:ext cx="347662"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pic>
        <p:nvPicPr>
          <p:cNvPr id="36" name="组合 1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793" y="3461203"/>
            <a:ext cx="1738313"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组合 1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493" y="3461203"/>
            <a:ext cx="1738313"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134"/>
          <p:cNvSpPr>
            <a:spLocks noChangeArrowheads="1"/>
          </p:cNvSpPr>
          <p:nvPr/>
        </p:nvSpPr>
        <p:spPr bwMode="auto">
          <a:xfrm>
            <a:off x="4793343" y="3827916"/>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39" name="矩形 135"/>
          <p:cNvSpPr>
            <a:spLocks noChangeArrowheads="1"/>
          </p:cNvSpPr>
          <p:nvPr/>
        </p:nvSpPr>
        <p:spPr bwMode="auto">
          <a:xfrm>
            <a:off x="4793343" y="3585028"/>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sp>
        <p:nvSpPr>
          <p:cNvPr id="40" name="矩形 136"/>
          <p:cNvSpPr>
            <a:spLocks noChangeArrowheads="1"/>
          </p:cNvSpPr>
          <p:nvPr/>
        </p:nvSpPr>
        <p:spPr bwMode="auto">
          <a:xfrm>
            <a:off x="4793343" y="3342141"/>
            <a:ext cx="347663" cy="161925"/>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sz="1000">
              <a:solidFill>
                <a:srgbClr val="FFFFFF"/>
              </a:solidFill>
            </a:endParaRPr>
          </a:p>
        </p:txBody>
      </p:sp>
      <p:grpSp>
        <p:nvGrpSpPr>
          <p:cNvPr id="47" name="Group 46"/>
          <p:cNvGrpSpPr/>
          <p:nvPr/>
        </p:nvGrpSpPr>
        <p:grpSpPr>
          <a:xfrm>
            <a:off x="0" y="377824"/>
            <a:ext cx="1944914" cy="1030061"/>
            <a:chOff x="0" y="377825"/>
            <a:chExt cx="1063625" cy="660400"/>
          </a:xfrm>
        </p:grpSpPr>
        <p:sp>
          <p:nvSpPr>
            <p:cNvPr id="41" name="矩形 6"/>
            <p:cNvSpPr>
              <a:spLocks noChangeArrowheads="1"/>
            </p:cNvSpPr>
            <p:nvPr/>
          </p:nvSpPr>
          <p:spPr bwMode="auto">
            <a:xfrm rot="5400000">
              <a:off x="240506" y="137319"/>
              <a:ext cx="168275" cy="6492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2" name="矩形 7"/>
            <p:cNvSpPr>
              <a:spLocks noChangeArrowheads="1"/>
            </p:cNvSpPr>
            <p:nvPr/>
          </p:nvSpPr>
          <p:spPr bwMode="auto">
            <a:xfrm rot="5400000">
              <a:off x="240506" y="300832"/>
              <a:ext cx="168275" cy="649288"/>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3" name="矩形 8"/>
            <p:cNvSpPr>
              <a:spLocks noChangeArrowheads="1"/>
            </p:cNvSpPr>
            <p:nvPr/>
          </p:nvSpPr>
          <p:spPr bwMode="auto">
            <a:xfrm rot="5400000">
              <a:off x="240506" y="629444"/>
              <a:ext cx="168275" cy="6492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44" name="组合 9"/>
            <p:cNvGrpSpPr>
              <a:grpSpLocks/>
            </p:cNvGrpSpPr>
            <p:nvPr/>
          </p:nvGrpSpPr>
          <p:grpSpPr bwMode="auto">
            <a:xfrm>
              <a:off x="0" y="706438"/>
              <a:ext cx="1063625" cy="166687"/>
              <a:chOff x="0" y="0"/>
              <a:chExt cx="1062990" cy="167803"/>
            </a:xfrm>
          </p:grpSpPr>
          <p:sp>
            <p:nvSpPr>
              <p:cNvPr id="45" name="矩形 10"/>
              <p:cNvSpPr>
                <a:spLocks noChangeArrowheads="1"/>
              </p:cNvSpPr>
              <p:nvPr/>
            </p:nvSpPr>
            <p:spPr bwMode="auto">
              <a:xfrm rot="5400000">
                <a:off x="447593" y="-447593"/>
                <a:ext cx="167803" cy="1062990"/>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46" name="燕尾形 11"/>
              <p:cNvSpPr>
                <a:spLocks noChangeArrowheads="1"/>
              </p:cNvSpPr>
              <p:nvPr/>
            </p:nvSpPr>
            <p:spPr bwMode="auto">
              <a:xfrm>
                <a:off x="869431" y="15981"/>
                <a:ext cx="131684" cy="14063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48" name="矩形 1"/>
          <p:cNvSpPr>
            <a:spLocks noChangeArrowheads="1"/>
          </p:cNvSpPr>
          <p:nvPr/>
        </p:nvSpPr>
        <p:spPr bwMode="auto">
          <a:xfrm>
            <a:off x="2128725" y="764099"/>
            <a:ext cx="1916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400" dirty="0">
                <a:solidFill>
                  <a:srgbClr val="3E484F"/>
                </a:solidFill>
                <a:ea typeface="方正兰亭超细黑简体" pitchFamily="2" charset="-122"/>
              </a:rPr>
              <a:t>Data Analysis </a:t>
            </a:r>
          </a:p>
        </p:txBody>
      </p:sp>
    </p:spTree>
    <p:extLst>
      <p:ext uri="{BB962C8B-B14F-4D97-AF65-F5344CB8AC3E}">
        <p14:creationId xmlns:p14="http://schemas.microsoft.com/office/powerpoint/2010/main" val="3400352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35"/>
          <p:cNvGraphicFramePr>
            <a:graphicFrameLocks noGrp="1"/>
          </p:cNvGraphicFramePr>
          <p:nvPr>
            <p:ph idx="1"/>
            <p:extLst>
              <p:ext uri="{D42A27DB-BD31-4B8C-83A1-F6EECF244321}">
                <p14:modId xmlns:p14="http://schemas.microsoft.com/office/powerpoint/2010/main" val="4279667280"/>
              </p:ext>
            </p:extLst>
          </p:nvPr>
        </p:nvGraphicFramePr>
        <p:xfrm>
          <a:off x="1097281" y="849087"/>
          <a:ext cx="10136778" cy="46765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27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04004576"/>
              </p:ext>
            </p:extLst>
          </p:nvPr>
        </p:nvGraphicFramePr>
        <p:xfrm>
          <a:off x="1547812" y="770709"/>
          <a:ext cx="9096375" cy="48157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2374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5" name="Title 1"/>
          <p:cNvSpPr txBox="1">
            <a:spLocks/>
          </p:cNvSpPr>
          <p:nvPr/>
        </p:nvSpPr>
        <p:spPr bwMode="auto">
          <a:xfrm>
            <a:off x="2968177" y="2552337"/>
            <a:ext cx="6305550" cy="1005840"/>
          </a:xfrm>
          <a:prstGeom prst="rect">
            <a:avLst/>
          </a:prstGeom>
          <a:solidFill>
            <a:schemeClr val="bg2">
              <a:lumMod val="75000"/>
              <a:alpha val="6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norm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609585"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1219170"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828754"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2438339"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algn="ctr"/>
            <a:r>
              <a:rPr lang="en-US" altLang="zh-CN"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Mag</a:t>
            </a:r>
            <a:r>
              <a:rPr lang="zh-CN" alt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p>
        </p:txBody>
      </p:sp>
    </p:spTree>
    <p:extLst>
      <p:ext uri="{BB962C8B-B14F-4D97-AF65-F5344CB8AC3E}">
        <p14:creationId xmlns:p14="http://schemas.microsoft.com/office/powerpoint/2010/main" val="1491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304800"/>
            <a:ext cx="8115300" cy="1015663"/>
          </a:xfrm>
          <a:prstGeom prst="rect">
            <a:avLst/>
          </a:prstGeom>
          <a:noFill/>
        </p:spPr>
        <p:txBody>
          <a:bodyPr wrap="square" rtlCol="0">
            <a:sp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	Mag</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测试结果跟踪</a:t>
            </a:r>
            <a:endParaRPr lang="en-US" sz="6000"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6" name="Picture 5"/>
          <p:cNvPicPr>
            <a:picLocks noChangeAspect="1"/>
          </p:cNvPicPr>
          <p:nvPr/>
        </p:nvPicPr>
        <p:blipFill>
          <a:blip r:embed="rId3"/>
          <a:stretch>
            <a:fillRect/>
          </a:stretch>
        </p:blipFill>
        <p:spPr>
          <a:xfrm>
            <a:off x="928687" y="1663363"/>
            <a:ext cx="5465607" cy="4094163"/>
          </a:xfrm>
          <a:prstGeom prst="rect">
            <a:avLst/>
          </a:prstGeom>
        </p:spPr>
      </p:pic>
      <p:pic>
        <p:nvPicPr>
          <p:cNvPr id="9" name="Picture 8"/>
          <p:cNvPicPr>
            <a:picLocks noChangeAspect="1"/>
          </p:cNvPicPr>
          <p:nvPr/>
        </p:nvPicPr>
        <p:blipFill>
          <a:blip r:embed="rId4"/>
          <a:stretch>
            <a:fillRect/>
          </a:stretch>
        </p:blipFill>
        <p:spPr>
          <a:xfrm>
            <a:off x="7599207" y="1663363"/>
            <a:ext cx="2990850" cy="5029200"/>
          </a:xfrm>
          <a:prstGeom prst="rect">
            <a:avLst/>
          </a:prstGeom>
        </p:spPr>
      </p:pic>
    </p:spTree>
    <p:extLst>
      <p:ext uri="{BB962C8B-B14F-4D97-AF65-F5344CB8AC3E}">
        <p14:creationId xmlns:p14="http://schemas.microsoft.com/office/powerpoint/2010/main" val="3194595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885714683"/>
              </p:ext>
            </p:extLst>
          </p:nvPr>
        </p:nvGraphicFramePr>
        <p:xfrm>
          <a:off x="292100" y="1930400"/>
          <a:ext cx="11798300" cy="3230563"/>
        </p:xfrm>
        <a:graphic>
          <a:graphicData uri="http://schemas.openxmlformats.org/presentationml/2006/ole">
            <mc:AlternateContent xmlns:mc="http://schemas.openxmlformats.org/markup-compatibility/2006">
              <mc:Choice xmlns:v="urn:schemas-microsoft-com:vml" Requires="v">
                <p:oleObj spid="_x0000_s21766" name="Worksheet" r:id="rId4" imgW="6819953" imgH="1866725" progId="Excel.Sheet.8">
                  <p:embed/>
                </p:oleObj>
              </mc:Choice>
              <mc:Fallback>
                <p:oleObj name="Worksheet" r:id="rId4" imgW="6819953" imgH="1866725" progId="Excel.Sheet.8">
                  <p:embed/>
                  <p:pic>
                    <p:nvPicPr>
                      <p:cNvPr id="0" name=""/>
                      <p:cNvPicPr/>
                      <p:nvPr/>
                    </p:nvPicPr>
                    <p:blipFill>
                      <a:blip r:embed="rId5"/>
                      <a:stretch>
                        <a:fillRect/>
                      </a:stretch>
                    </p:blipFill>
                    <p:spPr>
                      <a:xfrm>
                        <a:off x="292100" y="1930400"/>
                        <a:ext cx="11798300" cy="3230563"/>
                      </a:xfrm>
                      <a:prstGeom prst="rect">
                        <a:avLst/>
                      </a:prstGeom>
                    </p:spPr>
                  </p:pic>
                </p:oleObj>
              </mc:Fallback>
            </mc:AlternateContent>
          </a:graphicData>
        </a:graphic>
      </p:graphicFrame>
    </p:spTree>
    <p:extLst>
      <p:ext uri="{BB962C8B-B14F-4D97-AF65-F5344CB8AC3E}">
        <p14:creationId xmlns:p14="http://schemas.microsoft.com/office/powerpoint/2010/main" val="4221843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0"/>
          <p:cNvPicPr>
            <a:picLocks noChangeAspect="1"/>
          </p:cNvPicPr>
          <p:nvPr/>
        </p:nvPicPr>
        <p:blipFill rotWithShape="1">
          <a:blip r:embed="rId2">
            <a:extLst>
              <a:ext uri="{28A0092B-C50C-407E-A947-70E740481C1C}">
                <a14:useLocalDpi xmlns:a14="http://schemas.microsoft.com/office/drawing/2010/main" val="0"/>
              </a:ext>
            </a:extLst>
          </a:blip>
          <a:srcRect r="636" b="10454"/>
          <a:stretch/>
        </p:blipFill>
        <p:spPr>
          <a:xfrm>
            <a:off x="1093345" y="1942442"/>
            <a:ext cx="4962198" cy="3239538"/>
          </a:xfrm>
          <a:prstGeom prst="rect">
            <a:avLst/>
          </a:prstGeom>
        </p:spPr>
      </p:pic>
      <p:sp>
        <p:nvSpPr>
          <p:cNvPr id="5" name="TextBox 4"/>
          <p:cNvSpPr txBox="1"/>
          <p:nvPr/>
        </p:nvSpPr>
        <p:spPr>
          <a:xfrm>
            <a:off x="2857500" y="292100"/>
            <a:ext cx="5016500" cy="369332"/>
          </a:xfrm>
          <a:prstGeom prst="rect">
            <a:avLst/>
          </a:prstGeom>
          <a:noFill/>
        </p:spPr>
        <p:txBody>
          <a:bodyPr wrap="square" rtlCol="0">
            <a:spAutoFit/>
          </a:bodyPr>
          <a:lstStyle/>
          <a:p>
            <a:r>
              <a:rPr lang="zh-CN" altLang="en-US" dirty="0" smtClean="0"/>
              <a:t>成果</a:t>
            </a:r>
            <a:endParaRPr lang="en-US" dirty="0"/>
          </a:p>
        </p:txBody>
      </p:sp>
    </p:spTree>
    <p:extLst>
      <p:ext uri="{BB962C8B-B14F-4D97-AF65-F5344CB8AC3E}">
        <p14:creationId xmlns:p14="http://schemas.microsoft.com/office/powerpoint/2010/main" val="4260186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7"/>
          <p:cNvGrpSpPr>
            <a:grpSpLocks/>
          </p:cNvGrpSpPr>
          <p:nvPr/>
        </p:nvGrpSpPr>
        <p:grpSpPr bwMode="auto">
          <a:xfrm>
            <a:off x="0" y="381000"/>
            <a:ext cx="2148114" cy="1276351"/>
            <a:chOff x="0" y="0"/>
            <a:chExt cx="4624578" cy="2920137"/>
          </a:xfrm>
        </p:grpSpPr>
        <p:grpSp>
          <p:nvGrpSpPr>
            <p:cNvPr id="24" name="组合 8"/>
            <p:cNvGrpSpPr>
              <a:grpSpLocks/>
            </p:cNvGrpSpPr>
            <p:nvPr/>
          </p:nvGrpSpPr>
          <p:grpSpPr bwMode="auto">
            <a:xfrm>
              <a:off x="0" y="0"/>
              <a:ext cx="4624578" cy="2920137"/>
              <a:chOff x="0" y="0"/>
              <a:chExt cx="772597" cy="885327"/>
            </a:xfrm>
          </p:grpSpPr>
          <p:sp>
            <p:nvSpPr>
              <p:cNvPr id="26" name="矩形 10"/>
              <p:cNvSpPr>
                <a:spLocks noChangeArrowheads="1"/>
              </p:cNvSpPr>
              <p:nvPr/>
            </p:nvSpPr>
            <p:spPr bwMode="auto">
              <a:xfrm rot="5400000">
                <a:off x="275371" y="-275371"/>
                <a:ext cx="221855" cy="772597"/>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7" name="矩形 11"/>
              <p:cNvSpPr>
                <a:spLocks noChangeArrowheads="1"/>
              </p:cNvSpPr>
              <p:nvPr/>
            </p:nvSpPr>
            <p:spPr bwMode="auto">
              <a:xfrm rot="5400000">
                <a:off x="125464" y="96390"/>
                <a:ext cx="221855" cy="472783"/>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8" name="矩形 12"/>
              <p:cNvSpPr>
                <a:spLocks noChangeArrowheads="1"/>
              </p:cNvSpPr>
              <p:nvPr/>
            </p:nvSpPr>
            <p:spPr bwMode="auto">
              <a:xfrm rot="5400000">
                <a:off x="126510" y="317198"/>
                <a:ext cx="219763" cy="472783"/>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9" name="矩形 13"/>
              <p:cNvSpPr>
                <a:spLocks noChangeArrowheads="1"/>
              </p:cNvSpPr>
              <p:nvPr/>
            </p:nvSpPr>
            <p:spPr bwMode="auto">
              <a:xfrm rot="5400000">
                <a:off x="125464" y="538008"/>
                <a:ext cx="221855" cy="472783"/>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sp>
          <p:nvSpPr>
            <p:cNvPr id="25" name="燕尾形 9"/>
            <p:cNvSpPr>
              <a:spLocks noChangeArrowheads="1"/>
            </p:cNvSpPr>
            <p:nvPr/>
          </p:nvSpPr>
          <p:spPr bwMode="auto">
            <a:xfrm>
              <a:off x="3782491" y="69034"/>
              <a:ext cx="572898" cy="614404"/>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sp>
        <p:nvSpPr>
          <p:cNvPr id="30" name="矩形 15"/>
          <p:cNvSpPr>
            <a:spLocks noChangeArrowheads="1"/>
          </p:cNvSpPr>
          <p:nvPr/>
        </p:nvSpPr>
        <p:spPr bwMode="auto">
          <a:xfrm>
            <a:off x="2321455" y="308430"/>
            <a:ext cx="14585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问题背景</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nvGrpSpPr>
          <p:cNvPr id="4" name="Group 3"/>
          <p:cNvGrpSpPr/>
          <p:nvPr/>
        </p:nvGrpSpPr>
        <p:grpSpPr>
          <a:xfrm>
            <a:off x="3458634" y="3350685"/>
            <a:ext cx="2506133" cy="2535767"/>
            <a:chOff x="3458634" y="3147485"/>
            <a:chExt cx="2506133" cy="2535767"/>
          </a:xfrm>
        </p:grpSpPr>
        <p:sp>
          <p:nvSpPr>
            <p:cNvPr id="25602" name="Freeform 5"/>
            <p:cNvSpPr>
              <a:spLocks/>
            </p:cNvSpPr>
            <p:nvPr/>
          </p:nvSpPr>
          <p:spPr bwMode="auto">
            <a:xfrm>
              <a:off x="3458634" y="3147485"/>
              <a:ext cx="2506133" cy="2535767"/>
            </a:xfrm>
            <a:custGeom>
              <a:avLst/>
              <a:gdLst>
                <a:gd name="T0" fmla="*/ 1472 w 1578"/>
                <a:gd name="T1" fmla="*/ 0 h 1598"/>
                <a:gd name="T2" fmla="*/ 104 w 1578"/>
                <a:gd name="T3" fmla="*/ 0 h 1598"/>
                <a:gd name="T4" fmla="*/ 88 w 1578"/>
                <a:gd name="T5" fmla="*/ 2 h 1598"/>
                <a:gd name="T6" fmla="*/ 74 w 1578"/>
                <a:gd name="T7" fmla="*/ 4 h 1598"/>
                <a:gd name="T8" fmla="*/ 60 w 1578"/>
                <a:gd name="T9" fmla="*/ 8 h 1598"/>
                <a:gd name="T10" fmla="*/ 48 w 1578"/>
                <a:gd name="T11" fmla="*/ 12 h 1598"/>
                <a:gd name="T12" fmla="*/ 36 w 1578"/>
                <a:gd name="T13" fmla="*/ 18 h 1598"/>
                <a:gd name="T14" fmla="*/ 26 w 1578"/>
                <a:gd name="T15" fmla="*/ 26 h 1598"/>
                <a:gd name="T16" fmla="*/ 18 w 1578"/>
                <a:gd name="T17" fmla="*/ 36 h 1598"/>
                <a:gd name="T18" fmla="*/ 12 w 1578"/>
                <a:gd name="T19" fmla="*/ 46 h 1598"/>
                <a:gd name="T20" fmla="*/ 6 w 1578"/>
                <a:gd name="T21" fmla="*/ 56 h 1598"/>
                <a:gd name="T22" fmla="*/ 2 w 1578"/>
                <a:gd name="T23" fmla="*/ 68 h 1598"/>
                <a:gd name="T24" fmla="*/ 0 w 1578"/>
                <a:gd name="T25" fmla="*/ 80 h 1598"/>
                <a:gd name="T26" fmla="*/ 0 w 1578"/>
                <a:gd name="T27" fmla="*/ 94 h 1598"/>
                <a:gd name="T28" fmla="*/ 0 w 1578"/>
                <a:gd name="T29" fmla="*/ 106 h 1598"/>
                <a:gd name="T30" fmla="*/ 4 w 1578"/>
                <a:gd name="T31" fmla="*/ 120 h 1598"/>
                <a:gd name="T32" fmla="*/ 8 w 1578"/>
                <a:gd name="T33" fmla="*/ 136 h 1598"/>
                <a:gd name="T34" fmla="*/ 14 w 1578"/>
                <a:gd name="T35" fmla="*/ 150 h 1598"/>
                <a:gd name="T36" fmla="*/ 714 w 1578"/>
                <a:gd name="T37" fmla="*/ 1538 h 1598"/>
                <a:gd name="T38" fmla="*/ 722 w 1578"/>
                <a:gd name="T39" fmla="*/ 1552 h 1598"/>
                <a:gd name="T40" fmla="*/ 730 w 1578"/>
                <a:gd name="T41" fmla="*/ 1564 h 1598"/>
                <a:gd name="T42" fmla="*/ 738 w 1578"/>
                <a:gd name="T43" fmla="*/ 1574 h 1598"/>
                <a:gd name="T44" fmla="*/ 748 w 1578"/>
                <a:gd name="T45" fmla="*/ 1582 h 1598"/>
                <a:gd name="T46" fmla="*/ 758 w 1578"/>
                <a:gd name="T47" fmla="*/ 1588 h 1598"/>
                <a:gd name="T48" fmla="*/ 768 w 1578"/>
                <a:gd name="T49" fmla="*/ 1594 h 1598"/>
                <a:gd name="T50" fmla="*/ 778 w 1578"/>
                <a:gd name="T51" fmla="*/ 1596 h 1598"/>
                <a:gd name="T52" fmla="*/ 788 w 1578"/>
                <a:gd name="T53" fmla="*/ 1598 h 1598"/>
                <a:gd name="T54" fmla="*/ 800 w 1578"/>
                <a:gd name="T55" fmla="*/ 1596 h 1598"/>
                <a:gd name="T56" fmla="*/ 810 w 1578"/>
                <a:gd name="T57" fmla="*/ 1594 h 1598"/>
                <a:gd name="T58" fmla="*/ 820 w 1578"/>
                <a:gd name="T59" fmla="*/ 1588 h 1598"/>
                <a:gd name="T60" fmla="*/ 830 w 1578"/>
                <a:gd name="T61" fmla="*/ 1582 h 1598"/>
                <a:gd name="T62" fmla="*/ 838 w 1578"/>
                <a:gd name="T63" fmla="*/ 1574 h 1598"/>
                <a:gd name="T64" fmla="*/ 848 w 1578"/>
                <a:gd name="T65" fmla="*/ 1564 h 1598"/>
                <a:gd name="T66" fmla="*/ 856 w 1578"/>
                <a:gd name="T67" fmla="*/ 1552 h 1598"/>
                <a:gd name="T68" fmla="*/ 864 w 1578"/>
                <a:gd name="T69" fmla="*/ 1538 h 1598"/>
                <a:gd name="T70" fmla="*/ 1564 w 1578"/>
                <a:gd name="T71" fmla="*/ 140 h 1598"/>
                <a:gd name="T72" fmla="*/ 1570 w 1578"/>
                <a:gd name="T73" fmla="*/ 126 h 1598"/>
                <a:gd name="T74" fmla="*/ 1574 w 1578"/>
                <a:gd name="T75" fmla="*/ 112 h 1598"/>
                <a:gd name="T76" fmla="*/ 1578 w 1578"/>
                <a:gd name="T77" fmla="*/ 98 h 1598"/>
                <a:gd name="T78" fmla="*/ 1578 w 1578"/>
                <a:gd name="T79" fmla="*/ 84 h 1598"/>
                <a:gd name="T80" fmla="*/ 1578 w 1578"/>
                <a:gd name="T81" fmla="*/ 72 h 1598"/>
                <a:gd name="T82" fmla="*/ 1576 w 1578"/>
                <a:gd name="T83" fmla="*/ 60 h 1598"/>
                <a:gd name="T84" fmla="*/ 1572 w 1578"/>
                <a:gd name="T85" fmla="*/ 50 h 1598"/>
                <a:gd name="T86" fmla="*/ 1566 w 1578"/>
                <a:gd name="T87" fmla="*/ 40 h 1598"/>
                <a:gd name="T88" fmla="*/ 1560 w 1578"/>
                <a:gd name="T89" fmla="*/ 32 h 1598"/>
                <a:gd name="T90" fmla="*/ 1552 w 1578"/>
                <a:gd name="T91" fmla="*/ 24 h 1598"/>
                <a:gd name="T92" fmla="*/ 1542 w 1578"/>
                <a:gd name="T93" fmla="*/ 16 h 1598"/>
                <a:gd name="T94" fmla="*/ 1530 w 1578"/>
                <a:gd name="T95" fmla="*/ 10 h 1598"/>
                <a:gd name="T96" fmla="*/ 1518 w 1578"/>
                <a:gd name="T97" fmla="*/ 6 h 1598"/>
                <a:gd name="T98" fmla="*/ 1504 w 1578"/>
                <a:gd name="T99" fmla="*/ 4 h 1598"/>
                <a:gd name="T100" fmla="*/ 1490 w 1578"/>
                <a:gd name="T101" fmla="*/ 0 h 1598"/>
                <a:gd name="T102" fmla="*/ 1472 w 1578"/>
                <a:gd name="T103"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8" h="1598">
                  <a:moveTo>
                    <a:pt x="1472" y="0"/>
                  </a:move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close/>
                </a:path>
              </a:pathLst>
            </a:custGeom>
            <a:solidFill>
              <a:srgbClr val="3C9DAD"/>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12" name="文本框 27"/>
            <p:cNvSpPr txBox="1">
              <a:spLocks noChangeArrowheads="1"/>
            </p:cNvSpPr>
            <p:nvPr/>
          </p:nvSpPr>
          <p:spPr bwMode="auto">
            <a:xfrm>
              <a:off x="3983567" y="3204634"/>
              <a:ext cx="9249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a:solidFill>
                    <a:schemeClr val="bg1"/>
                  </a:solidFill>
                  <a:ea typeface="MS Gothic" panose="020B0609070205080204" pitchFamily="49" charset="-128"/>
                </a:rPr>
                <a:t>02</a:t>
              </a:r>
              <a:endParaRPr lang="en-US" altLang="en-US" sz="4400">
                <a:solidFill>
                  <a:schemeClr val="bg1"/>
                </a:solidFill>
                <a:ea typeface="MS Gothic" panose="020B0609070205080204" pitchFamily="49" charset="-128"/>
              </a:endParaRPr>
            </a:p>
          </p:txBody>
        </p:sp>
        <p:cxnSp>
          <p:nvCxnSpPr>
            <p:cNvPr id="25614" name="直接连接符 29"/>
            <p:cNvCxnSpPr>
              <a:cxnSpLocks noChangeShapeType="1"/>
            </p:cNvCxnSpPr>
            <p:nvPr/>
          </p:nvCxnSpPr>
          <p:spPr bwMode="auto">
            <a:xfrm>
              <a:off x="3913717" y="3987800"/>
              <a:ext cx="15494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19" name="文本框 83"/>
            <p:cNvSpPr txBox="1">
              <a:spLocks noChangeArrowheads="1"/>
            </p:cNvSpPr>
            <p:nvPr/>
          </p:nvSpPr>
          <p:spPr bwMode="auto">
            <a:xfrm>
              <a:off x="4139993" y="4133851"/>
              <a:ext cx="1114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400">
                <a:lnSpc>
                  <a:spcPct val="100000"/>
                </a:lnSpc>
                <a:spcBef>
                  <a:spcPts val="0"/>
                </a:spcBef>
                <a:buNone/>
                <a:defRPr/>
              </a:pPr>
              <a:r>
                <a:rPr lang="zh-CN" alt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手工操作</a:t>
              </a:r>
              <a:endParaRPr 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
          <p:nvSpPr>
            <p:cNvPr id="32" name="KSO_Shape"/>
            <p:cNvSpPr>
              <a:spLocks/>
            </p:cNvSpPr>
            <p:nvPr/>
          </p:nvSpPr>
          <p:spPr bwMode="auto">
            <a:xfrm>
              <a:off x="4837174" y="3204634"/>
              <a:ext cx="600543" cy="637116"/>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pSp>
        <p:nvGrpSpPr>
          <p:cNvPr id="3" name="Group 2"/>
          <p:cNvGrpSpPr/>
          <p:nvPr/>
        </p:nvGrpSpPr>
        <p:grpSpPr>
          <a:xfrm>
            <a:off x="5884334" y="2402418"/>
            <a:ext cx="2520951" cy="2535767"/>
            <a:chOff x="5884334" y="2402418"/>
            <a:chExt cx="2520951" cy="2535767"/>
          </a:xfrm>
        </p:grpSpPr>
        <p:sp>
          <p:nvSpPr>
            <p:cNvPr id="25604" name="Freeform 7"/>
            <p:cNvSpPr>
              <a:spLocks/>
            </p:cNvSpPr>
            <p:nvPr/>
          </p:nvSpPr>
          <p:spPr bwMode="auto">
            <a:xfrm>
              <a:off x="5884334" y="2402418"/>
              <a:ext cx="2520951" cy="2535767"/>
            </a:xfrm>
            <a:custGeom>
              <a:avLst/>
              <a:gdLst>
                <a:gd name="T0" fmla="*/ 104 w 1588"/>
                <a:gd name="T1" fmla="*/ 1596 h 1596"/>
                <a:gd name="T2" fmla="*/ 1482 w 1588"/>
                <a:gd name="T3" fmla="*/ 1596 h 1596"/>
                <a:gd name="T4" fmla="*/ 1498 w 1588"/>
                <a:gd name="T5" fmla="*/ 1596 h 1596"/>
                <a:gd name="T6" fmla="*/ 1514 w 1588"/>
                <a:gd name="T7" fmla="*/ 1594 h 1596"/>
                <a:gd name="T8" fmla="*/ 1526 w 1588"/>
                <a:gd name="T9" fmla="*/ 1590 h 1596"/>
                <a:gd name="T10" fmla="*/ 1540 w 1588"/>
                <a:gd name="T11" fmla="*/ 1584 h 1596"/>
                <a:gd name="T12" fmla="*/ 1550 w 1588"/>
                <a:gd name="T13" fmla="*/ 1578 h 1596"/>
                <a:gd name="T14" fmla="*/ 1560 w 1588"/>
                <a:gd name="T15" fmla="*/ 1570 h 1596"/>
                <a:gd name="T16" fmla="*/ 1568 w 1588"/>
                <a:gd name="T17" fmla="*/ 1562 h 1596"/>
                <a:gd name="T18" fmla="*/ 1576 w 1588"/>
                <a:gd name="T19" fmla="*/ 1552 h 1596"/>
                <a:gd name="T20" fmla="*/ 1580 w 1588"/>
                <a:gd name="T21" fmla="*/ 1540 h 1596"/>
                <a:gd name="T22" fmla="*/ 1584 w 1588"/>
                <a:gd name="T23" fmla="*/ 1528 h 1596"/>
                <a:gd name="T24" fmla="*/ 1586 w 1588"/>
                <a:gd name="T25" fmla="*/ 1516 h 1596"/>
                <a:gd name="T26" fmla="*/ 1588 w 1588"/>
                <a:gd name="T27" fmla="*/ 1504 h 1596"/>
                <a:gd name="T28" fmla="*/ 1586 w 1588"/>
                <a:gd name="T29" fmla="*/ 1490 h 1596"/>
                <a:gd name="T30" fmla="*/ 1584 w 1588"/>
                <a:gd name="T31" fmla="*/ 1476 h 1596"/>
                <a:gd name="T32" fmla="*/ 1578 w 1588"/>
                <a:gd name="T33" fmla="*/ 1462 h 1596"/>
                <a:gd name="T34" fmla="*/ 1572 w 1588"/>
                <a:gd name="T35" fmla="*/ 1446 h 1596"/>
                <a:gd name="T36" fmla="*/ 872 w 1588"/>
                <a:gd name="T37" fmla="*/ 58 h 1596"/>
                <a:gd name="T38" fmla="*/ 866 w 1588"/>
                <a:gd name="T39" fmla="*/ 44 h 1596"/>
                <a:gd name="T40" fmla="*/ 856 w 1588"/>
                <a:gd name="T41" fmla="*/ 32 h 1596"/>
                <a:gd name="T42" fmla="*/ 848 w 1588"/>
                <a:gd name="T43" fmla="*/ 22 h 1596"/>
                <a:gd name="T44" fmla="*/ 838 w 1588"/>
                <a:gd name="T45" fmla="*/ 14 h 1596"/>
                <a:gd name="T46" fmla="*/ 830 w 1588"/>
                <a:gd name="T47" fmla="*/ 8 h 1596"/>
                <a:gd name="T48" fmla="*/ 820 w 1588"/>
                <a:gd name="T49" fmla="*/ 4 h 1596"/>
                <a:gd name="T50" fmla="*/ 808 w 1588"/>
                <a:gd name="T51" fmla="*/ 0 h 1596"/>
                <a:gd name="T52" fmla="*/ 798 w 1588"/>
                <a:gd name="T53" fmla="*/ 0 h 1596"/>
                <a:gd name="T54" fmla="*/ 788 w 1588"/>
                <a:gd name="T55" fmla="*/ 0 h 1596"/>
                <a:gd name="T56" fmla="*/ 778 w 1588"/>
                <a:gd name="T57" fmla="*/ 4 h 1596"/>
                <a:gd name="T58" fmla="*/ 768 w 1588"/>
                <a:gd name="T59" fmla="*/ 8 h 1596"/>
                <a:gd name="T60" fmla="*/ 758 w 1588"/>
                <a:gd name="T61" fmla="*/ 14 h 1596"/>
                <a:gd name="T62" fmla="*/ 748 w 1588"/>
                <a:gd name="T63" fmla="*/ 22 h 1596"/>
                <a:gd name="T64" fmla="*/ 740 w 1588"/>
                <a:gd name="T65" fmla="*/ 32 h 1596"/>
                <a:gd name="T66" fmla="*/ 730 w 1588"/>
                <a:gd name="T67" fmla="*/ 44 h 1596"/>
                <a:gd name="T68" fmla="*/ 722 w 1588"/>
                <a:gd name="T69" fmla="*/ 58 h 1596"/>
                <a:gd name="T70" fmla="*/ 14 w 1588"/>
                <a:gd name="T71" fmla="*/ 1456 h 1596"/>
                <a:gd name="T72" fmla="*/ 8 w 1588"/>
                <a:gd name="T73" fmla="*/ 1472 h 1596"/>
                <a:gd name="T74" fmla="*/ 4 w 1588"/>
                <a:gd name="T75" fmla="*/ 1486 h 1596"/>
                <a:gd name="T76" fmla="*/ 0 w 1588"/>
                <a:gd name="T77" fmla="*/ 1500 h 1596"/>
                <a:gd name="T78" fmla="*/ 0 w 1588"/>
                <a:gd name="T79" fmla="*/ 1512 h 1596"/>
                <a:gd name="T80" fmla="*/ 0 w 1588"/>
                <a:gd name="T81" fmla="*/ 1524 h 1596"/>
                <a:gd name="T82" fmla="*/ 2 w 1588"/>
                <a:gd name="T83" fmla="*/ 1536 h 1596"/>
                <a:gd name="T84" fmla="*/ 6 w 1588"/>
                <a:gd name="T85" fmla="*/ 1546 h 1596"/>
                <a:gd name="T86" fmla="*/ 10 w 1588"/>
                <a:gd name="T87" fmla="*/ 1556 h 1596"/>
                <a:gd name="T88" fmla="*/ 18 w 1588"/>
                <a:gd name="T89" fmla="*/ 1566 h 1596"/>
                <a:gd name="T90" fmla="*/ 26 w 1588"/>
                <a:gd name="T91" fmla="*/ 1574 h 1596"/>
                <a:gd name="T92" fmla="*/ 36 w 1588"/>
                <a:gd name="T93" fmla="*/ 1580 h 1596"/>
                <a:gd name="T94" fmla="*/ 46 w 1588"/>
                <a:gd name="T95" fmla="*/ 1586 h 1596"/>
                <a:gd name="T96" fmla="*/ 60 w 1588"/>
                <a:gd name="T97" fmla="*/ 1590 h 1596"/>
                <a:gd name="T98" fmla="*/ 74 w 1588"/>
                <a:gd name="T99" fmla="*/ 1594 h 1596"/>
                <a:gd name="T100" fmla="*/ 88 w 1588"/>
                <a:gd name="T101" fmla="*/ 1596 h 1596"/>
                <a:gd name="T102" fmla="*/ 104 w 1588"/>
                <a:gd name="T103"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8" h="1596">
                  <a:moveTo>
                    <a:pt x="104" y="1596"/>
                  </a:move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close/>
                </a:path>
              </a:pathLst>
            </a:custGeom>
            <a:solidFill>
              <a:srgbClr val="FBB834"/>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09" name="文本框 23"/>
            <p:cNvSpPr txBox="1">
              <a:spLocks noChangeArrowheads="1"/>
            </p:cNvSpPr>
            <p:nvPr/>
          </p:nvSpPr>
          <p:spPr bwMode="auto">
            <a:xfrm>
              <a:off x="6426200" y="3382434"/>
              <a:ext cx="9249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a:solidFill>
                    <a:schemeClr val="bg1"/>
                  </a:solidFill>
                  <a:ea typeface="MS Gothic" panose="020B0609070205080204" pitchFamily="49" charset="-128"/>
                </a:rPr>
                <a:t>03</a:t>
              </a:r>
              <a:endParaRPr lang="en-US" altLang="en-US" sz="4400">
                <a:solidFill>
                  <a:schemeClr val="bg1"/>
                </a:solidFill>
                <a:ea typeface="MS Gothic" panose="020B0609070205080204" pitchFamily="49" charset="-128"/>
              </a:endParaRPr>
            </a:p>
          </p:txBody>
        </p:sp>
        <p:cxnSp>
          <p:nvCxnSpPr>
            <p:cNvPr id="25611" name="直接连接符 25"/>
            <p:cNvCxnSpPr>
              <a:cxnSpLocks noChangeShapeType="1"/>
            </p:cNvCxnSpPr>
            <p:nvPr/>
          </p:nvCxnSpPr>
          <p:spPr bwMode="auto">
            <a:xfrm>
              <a:off x="6411384" y="4205817"/>
              <a:ext cx="154728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20" name="文本框 83"/>
            <p:cNvSpPr txBox="1">
              <a:spLocks noChangeArrowheads="1"/>
            </p:cNvSpPr>
            <p:nvPr/>
          </p:nvSpPr>
          <p:spPr bwMode="auto">
            <a:xfrm>
              <a:off x="6130456" y="4392084"/>
              <a:ext cx="2044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defTabSz="914400">
                <a:lnSpc>
                  <a:spcPct val="100000"/>
                </a:lnSpc>
                <a:spcBef>
                  <a:spcPts val="0"/>
                </a:spcBef>
                <a:buNone/>
                <a:defRPr/>
              </a:pPr>
              <a:r>
                <a:rPr lang="zh-CN" alt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问题的可追溯性差</a:t>
              </a:r>
              <a:endParaRPr 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nvGrpSpPr>
            <p:cNvPr id="34" name="组合 87"/>
            <p:cNvGrpSpPr/>
            <p:nvPr/>
          </p:nvGrpSpPr>
          <p:grpSpPr>
            <a:xfrm>
              <a:off x="7292576" y="3542386"/>
              <a:ext cx="619526" cy="477165"/>
              <a:chOff x="1481138" y="293688"/>
              <a:chExt cx="2717800" cy="2209800"/>
            </a:xfrm>
            <a:solidFill>
              <a:sysClr val="window" lastClr="FFFFFF"/>
            </a:solidFill>
          </p:grpSpPr>
          <p:sp>
            <p:nvSpPr>
              <p:cNvPr id="35" name="Freeform 54"/>
              <p:cNvSpPr>
                <a:spLocks/>
              </p:cNvSpPr>
              <p:nvPr/>
            </p:nvSpPr>
            <p:spPr bwMode="auto">
              <a:xfrm>
                <a:off x="1481138" y="293688"/>
                <a:ext cx="2209800" cy="2209800"/>
              </a:xfrm>
              <a:custGeom>
                <a:avLst/>
                <a:gdLst>
                  <a:gd name="T0" fmla="*/ 312 w 1392"/>
                  <a:gd name="T1" fmla="*/ 116 h 1392"/>
                  <a:gd name="T2" fmla="*/ 182 w 1392"/>
                  <a:gd name="T3" fmla="*/ 226 h 1392"/>
                  <a:gd name="T4" fmla="*/ 84 w 1392"/>
                  <a:gd name="T5" fmla="*/ 364 h 1392"/>
                  <a:gd name="T6" fmla="*/ 22 w 1392"/>
                  <a:gd name="T7" fmla="*/ 518 h 1392"/>
                  <a:gd name="T8" fmla="*/ 0 w 1392"/>
                  <a:gd name="T9" fmla="*/ 684 h 1392"/>
                  <a:gd name="T10" fmla="*/ 18 w 1392"/>
                  <a:gd name="T11" fmla="*/ 854 h 1392"/>
                  <a:gd name="T12" fmla="*/ 64 w 1392"/>
                  <a:gd name="T13" fmla="*/ 988 h 1392"/>
                  <a:gd name="T14" fmla="*/ 156 w 1392"/>
                  <a:gd name="T15" fmla="*/ 1136 h 1392"/>
                  <a:gd name="T16" fmla="*/ 278 w 1392"/>
                  <a:gd name="T17" fmla="*/ 1254 h 1392"/>
                  <a:gd name="T18" fmla="*/ 424 w 1392"/>
                  <a:gd name="T19" fmla="*/ 1338 h 1392"/>
                  <a:gd name="T20" fmla="*/ 584 w 1392"/>
                  <a:gd name="T21" fmla="*/ 1384 h 1392"/>
                  <a:gd name="T22" fmla="*/ 752 w 1392"/>
                  <a:gd name="T23" fmla="*/ 1390 h 1392"/>
                  <a:gd name="T24" fmla="*/ 920 w 1392"/>
                  <a:gd name="T25" fmla="*/ 1356 h 1392"/>
                  <a:gd name="T26" fmla="*/ 1046 w 1392"/>
                  <a:gd name="T27" fmla="*/ 1300 h 1392"/>
                  <a:gd name="T28" fmla="*/ 1172 w 1392"/>
                  <a:gd name="T29" fmla="*/ 1204 h 1392"/>
                  <a:gd name="T30" fmla="*/ 1274 w 1392"/>
                  <a:gd name="T31" fmla="*/ 1086 h 1392"/>
                  <a:gd name="T32" fmla="*/ 1344 w 1392"/>
                  <a:gd name="T33" fmla="*/ 950 h 1392"/>
                  <a:gd name="T34" fmla="*/ 1384 w 1392"/>
                  <a:gd name="T35" fmla="*/ 802 h 1392"/>
                  <a:gd name="T36" fmla="*/ 1390 w 1392"/>
                  <a:gd name="T37" fmla="*/ 648 h 1392"/>
                  <a:gd name="T38" fmla="*/ 1362 w 1392"/>
                  <a:gd name="T39" fmla="*/ 492 h 1392"/>
                  <a:gd name="T40" fmla="*/ 1304 w 1392"/>
                  <a:gd name="T41" fmla="*/ 598 h 1392"/>
                  <a:gd name="T42" fmla="*/ 1310 w 1392"/>
                  <a:gd name="T43" fmla="*/ 736 h 1392"/>
                  <a:gd name="T44" fmla="*/ 1278 w 1392"/>
                  <a:gd name="T45" fmla="*/ 896 h 1392"/>
                  <a:gd name="T46" fmla="*/ 1190 w 1392"/>
                  <a:gd name="T47" fmla="*/ 1064 h 1392"/>
                  <a:gd name="T48" fmla="*/ 1096 w 1392"/>
                  <a:gd name="T49" fmla="*/ 1164 h 1392"/>
                  <a:gd name="T50" fmla="*/ 980 w 1392"/>
                  <a:gd name="T51" fmla="*/ 1244 h 1392"/>
                  <a:gd name="T52" fmla="*/ 864 w 1392"/>
                  <a:gd name="T53" fmla="*/ 1288 h 1392"/>
                  <a:gd name="T54" fmla="*/ 716 w 1392"/>
                  <a:gd name="T55" fmla="*/ 1312 h 1392"/>
                  <a:gd name="T56" fmla="*/ 568 w 1392"/>
                  <a:gd name="T57" fmla="*/ 1298 h 1392"/>
                  <a:gd name="T58" fmla="*/ 428 w 1392"/>
                  <a:gd name="T59" fmla="*/ 1250 h 1392"/>
                  <a:gd name="T60" fmla="*/ 304 w 1392"/>
                  <a:gd name="T61" fmla="*/ 1172 h 1392"/>
                  <a:gd name="T62" fmla="*/ 200 w 1392"/>
                  <a:gd name="T63" fmla="*/ 1062 h 1392"/>
                  <a:gd name="T64" fmla="*/ 136 w 1392"/>
                  <a:gd name="T65" fmla="*/ 954 h 1392"/>
                  <a:gd name="T66" fmla="*/ 90 w 1392"/>
                  <a:gd name="T67" fmla="*/ 806 h 1392"/>
                  <a:gd name="T68" fmla="*/ 82 w 1392"/>
                  <a:gd name="T69" fmla="*/ 656 h 1392"/>
                  <a:gd name="T70" fmla="*/ 108 w 1392"/>
                  <a:gd name="T71" fmla="*/ 512 h 1392"/>
                  <a:gd name="T72" fmla="*/ 170 w 1392"/>
                  <a:gd name="T73" fmla="*/ 376 h 1392"/>
                  <a:gd name="T74" fmla="*/ 262 w 1392"/>
                  <a:gd name="T75" fmla="*/ 260 h 1392"/>
                  <a:gd name="T76" fmla="*/ 382 w 1392"/>
                  <a:gd name="T77" fmla="*/ 166 h 1392"/>
                  <a:gd name="T78" fmla="*/ 492 w 1392"/>
                  <a:gd name="T79" fmla="*/ 116 h 1392"/>
                  <a:gd name="T80" fmla="*/ 628 w 1392"/>
                  <a:gd name="T81" fmla="*/ 84 h 1392"/>
                  <a:gd name="T82" fmla="*/ 766 w 1392"/>
                  <a:gd name="T83" fmla="*/ 84 h 1392"/>
                  <a:gd name="T84" fmla="*/ 1020 w 1392"/>
                  <a:gd name="T85" fmla="*/ 172 h 1392"/>
                  <a:gd name="T86" fmla="*/ 1126 w 1392"/>
                  <a:gd name="T87" fmla="*/ 256 h 1392"/>
                  <a:gd name="T88" fmla="*/ 1214 w 1392"/>
                  <a:gd name="T89" fmla="*/ 364 h 1392"/>
                  <a:gd name="T90" fmla="*/ 1226 w 1392"/>
                  <a:gd name="T91" fmla="*/ 244 h 1392"/>
                  <a:gd name="T92" fmla="*/ 1112 w 1392"/>
                  <a:gd name="T93" fmla="*/ 138 h 1392"/>
                  <a:gd name="T94" fmla="*/ 980 w 1392"/>
                  <a:gd name="T95" fmla="*/ 62 h 1392"/>
                  <a:gd name="T96" fmla="*/ 834 w 1392"/>
                  <a:gd name="T97" fmla="*/ 14 h 1392"/>
                  <a:gd name="T98" fmla="*/ 682 w 1392"/>
                  <a:gd name="T99" fmla="*/ 0 h 1392"/>
                  <a:gd name="T100" fmla="*/ 526 w 1392"/>
                  <a:gd name="T101" fmla="*/ 20 h 1392"/>
                  <a:gd name="T102" fmla="*/ 404 w 1392"/>
                  <a:gd name="T103" fmla="*/ 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92" h="1392">
                    <a:moveTo>
                      <a:pt x="404" y="64"/>
                    </a:moveTo>
                    <a:lnTo>
                      <a:pt x="404" y="64"/>
                    </a:lnTo>
                    <a:lnTo>
                      <a:pt x="372" y="80"/>
                    </a:lnTo>
                    <a:lnTo>
                      <a:pt x="342" y="96"/>
                    </a:lnTo>
                    <a:lnTo>
                      <a:pt x="312" y="116"/>
                    </a:lnTo>
                    <a:lnTo>
                      <a:pt x="284" y="136"/>
                    </a:lnTo>
                    <a:lnTo>
                      <a:pt x="256" y="156"/>
                    </a:lnTo>
                    <a:lnTo>
                      <a:pt x="230" y="178"/>
                    </a:lnTo>
                    <a:lnTo>
                      <a:pt x="204" y="202"/>
                    </a:lnTo>
                    <a:lnTo>
                      <a:pt x="182" y="226"/>
                    </a:lnTo>
                    <a:lnTo>
                      <a:pt x="160" y="252"/>
                    </a:lnTo>
                    <a:lnTo>
                      <a:pt x="138" y="280"/>
                    </a:lnTo>
                    <a:lnTo>
                      <a:pt x="118" y="306"/>
                    </a:lnTo>
                    <a:lnTo>
                      <a:pt x="100" y="334"/>
                    </a:lnTo>
                    <a:lnTo>
                      <a:pt x="84" y="364"/>
                    </a:lnTo>
                    <a:lnTo>
                      <a:pt x="68" y="394"/>
                    </a:lnTo>
                    <a:lnTo>
                      <a:pt x="54" y="424"/>
                    </a:lnTo>
                    <a:lnTo>
                      <a:pt x="42" y="456"/>
                    </a:lnTo>
                    <a:lnTo>
                      <a:pt x="32" y="486"/>
                    </a:lnTo>
                    <a:lnTo>
                      <a:pt x="22" y="518"/>
                    </a:lnTo>
                    <a:lnTo>
                      <a:pt x="14" y="552"/>
                    </a:lnTo>
                    <a:lnTo>
                      <a:pt x="8" y="584"/>
                    </a:lnTo>
                    <a:lnTo>
                      <a:pt x="4" y="618"/>
                    </a:lnTo>
                    <a:lnTo>
                      <a:pt x="0" y="652"/>
                    </a:lnTo>
                    <a:lnTo>
                      <a:pt x="0" y="684"/>
                    </a:lnTo>
                    <a:lnTo>
                      <a:pt x="0" y="718"/>
                    </a:lnTo>
                    <a:lnTo>
                      <a:pt x="2" y="752"/>
                    </a:lnTo>
                    <a:lnTo>
                      <a:pt x="6" y="786"/>
                    </a:lnTo>
                    <a:lnTo>
                      <a:pt x="10" y="820"/>
                    </a:lnTo>
                    <a:lnTo>
                      <a:pt x="18" y="854"/>
                    </a:lnTo>
                    <a:lnTo>
                      <a:pt x="26" y="888"/>
                    </a:lnTo>
                    <a:lnTo>
                      <a:pt x="36" y="922"/>
                    </a:lnTo>
                    <a:lnTo>
                      <a:pt x="48" y="954"/>
                    </a:lnTo>
                    <a:lnTo>
                      <a:pt x="64" y="988"/>
                    </a:lnTo>
                    <a:lnTo>
                      <a:pt x="64" y="988"/>
                    </a:lnTo>
                    <a:lnTo>
                      <a:pt x="78" y="1020"/>
                    </a:lnTo>
                    <a:lnTo>
                      <a:pt x="96" y="1050"/>
                    </a:lnTo>
                    <a:lnTo>
                      <a:pt x="114" y="1080"/>
                    </a:lnTo>
                    <a:lnTo>
                      <a:pt x="134" y="1110"/>
                    </a:lnTo>
                    <a:lnTo>
                      <a:pt x="156" y="1136"/>
                    </a:lnTo>
                    <a:lnTo>
                      <a:pt x="178" y="1162"/>
                    </a:lnTo>
                    <a:lnTo>
                      <a:pt x="202" y="1188"/>
                    </a:lnTo>
                    <a:lnTo>
                      <a:pt x="226" y="1212"/>
                    </a:lnTo>
                    <a:lnTo>
                      <a:pt x="252" y="1234"/>
                    </a:lnTo>
                    <a:lnTo>
                      <a:pt x="278" y="1254"/>
                    </a:lnTo>
                    <a:lnTo>
                      <a:pt x="306" y="1274"/>
                    </a:lnTo>
                    <a:lnTo>
                      <a:pt x="334" y="1292"/>
                    </a:lnTo>
                    <a:lnTo>
                      <a:pt x="362" y="1308"/>
                    </a:lnTo>
                    <a:lnTo>
                      <a:pt x="392" y="1324"/>
                    </a:lnTo>
                    <a:lnTo>
                      <a:pt x="424" y="1338"/>
                    </a:lnTo>
                    <a:lnTo>
                      <a:pt x="454" y="1350"/>
                    </a:lnTo>
                    <a:lnTo>
                      <a:pt x="486" y="1360"/>
                    </a:lnTo>
                    <a:lnTo>
                      <a:pt x="518" y="1370"/>
                    </a:lnTo>
                    <a:lnTo>
                      <a:pt x="550" y="1378"/>
                    </a:lnTo>
                    <a:lnTo>
                      <a:pt x="584" y="1384"/>
                    </a:lnTo>
                    <a:lnTo>
                      <a:pt x="616" y="1388"/>
                    </a:lnTo>
                    <a:lnTo>
                      <a:pt x="650" y="1392"/>
                    </a:lnTo>
                    <a:lnTo>
                      <a:pt x="684" y="1392"/>
                    </a:lnTo>
                    <a:lnTo>
                      <a:pt x="718" y="1392"/>
                    </a:lnTo>
                    <a:lnTo>
                      <a:pt x="752" y="1390"/>
                    </a:lnTo>
                    <a:lnTo>
                      <a:pt x="786" y="1388"/>
                    </a:lnTo>
                    <a:lnTo>
                      <a:pt x="820" y="1382"/>
                    </a:lnTo>
                    <a:lnTo>
                      <a:pt x="854" y="1374"/>
                    </a:lnTo>
                    <a:lnTo>
                      <a:pt x="888" y="1366"/>
                    </a:lnTo>
                    <a:lnTo>
                      <a:pt x="920" y="1356"/>
                    </a:lnTo>
                    <a:lnTo>
                      <a:pt x="954" y="1344"/>
                    </a:lnTo>
                    <a:lnTo>
                      <a:pt x="986" y="1330"/>
                    </a:lnTo>
                    <a:lnTo>
                      <a:pt x="986" y="1330"/>
                    </a:lnTo>
                    <a:lnTo>
                      <a:pt x="1016" y="1314"/>
                    </a:lnTo>
                    <a:lnTo>
                      <a:pt x="1046" y="1300"/>
                    </a:lnTo>
                    <a:lnTo>
                      <a:pt x="1072" y="1282"/>
                    </a:lnTo>
                    <a:lnTo>
                      <a:pt x="1100" y="1264"/>
                    </a:lnTo>
                    <a:lnTo>
                      <a:pt x="1124" y="1246"/>
                    </a:lnTo>
                    <a:lnTo>
                      <a:pt x="1150" y="1226"/>
                    </a:lnTo>
                    <a:lnTo>
                      <a:pt x="1172" y="1204"/>
                    </a:lnTo>
                    <a:lnTo>
                      <a:pt x="1196" y="1182"/>
                    </a:lnTo>
                    <a:lnTo>
                      <a:pt x="1216" y="1160"/>
                    </a:lnTo>
                    <a:lnTo>
                      <a:pt x="1236" y="1136"/>
                    </a:lnTo>
                    <a:lnTo>
                      <a:pt x="1256" y="1112"/>
                    </a:lnTo>
                    <a:lnTo>
                      <a:pt x="1274" y="1086"/>
                    </a:lnTo>
                    <a:lnTo>
                      <a:pt x="1290" y="1060"/>
                    </a:lnTo>
                    <a:lnTo>
                      <a:pt x="1306" y="1034"/>
                    </a:lnTo>
                    <a:lnTo>
                      <a:pt x="1320" y="1006"/>
                    </a:lnTo>
                    <a:lnTo>
                      <a:pt x="1332" y="978"/>
                    </a:lnTo>
                    <a:lnTo>
                      <a:pt x="1344" y="950"/>
                    </a:lnTo>
                    <a:lnTo>
                      <a:pt x="1354" y="922"/>
                    </a:lnTo>
                    <a:lnTo>
                      <a:pt x="1364" y="892"/>
                    </a:lnTo>
                    <a:lnTo>
                      <a:pt x="1372" y="862"/>
                    </a:lnTo>
                    <a:lnTo>
                      <a:pt x="1378" y="832"/>
                    </a:lnTo>
                    <a:lnTo>
                      <a:pt x="1384" y="802"/>
                    </a:lnTo>
                    <a:lnTo>
                      <a:pt x="1388" y="772"/>
                    </a:lnTo>
                    <a:lnTo>
                      <a:pt x="1390" y="740"/>
                    </a:lnTo>
                    <a:lnTo>
                      <a:pt x="1392" y="710"/>
                    </a:lnTo>
                    <a:lnTo>
                      <a:pt x="1392" y="678"/>
                    </a:lnTo>
                    <a:lnTo>
                      <a:pt x="1390" y="648"/>
                    </a:lnTo>
                    <a:lnTo>
                      <a:pt x="1388" y="616"/>
                    </a:lnTo>
                    <a:lnTo>
                      <a:pt x="1384" y="584"/>
                    </a:lnTo>
                    <a:lnTo>
                      <a:pt x="1378" y="554"/>
                    </a:lnTo>
                    <a:lnTo>
                      <a:pt x="1370" y="522"/>
                    </a:lnTo>
                    <a:lnTo>
                      <a:pt x="1362" y="492"/>
                    </a:lnTo>
                    <a:lnTo>
                      <a:pt x="1284" y="516"/>
                    </a:lnTo>
                    <a:lnTo>
                      <a:pt x="1284" y="516"/>
                    </a:lnTo>
                    <a:lnTo>
                      <a:pt x="1292" y="542"/>
                    </a:lnTo>
                    <a:lnTo>
                      <a:pt x="1298" y="570"/>
                    </a:lnTo>
                    <a:lnTo>
                      <a:pt x="1304" y="598"/>
                    </a:lnTo>
                    <a:lnTo>
                      <a:pt x="1308" y="626"/>
                    </a:lnTo>
                    <a:lnTo>
                      <a:pt x="1310" y="654"/>
                    </a:lnTo>
                    <a:lnTo>
                      <a:pt x="1312" y="680"/>
                    </a:lnTo>
                    <a:lnTo>
                      <a:pt x="1312" y="708"/>
                    </a:lnTo>
                    <a:lnTo>
                      <a:pt x="1310" y="736"/>
                    </a:lnTo>
                    <a:lnTo>
                      <a:pt x="1308" y="762"/>
                    </a:lnTo>
                    <a:lnTo>
                      <a:pt x="1304" y="790"/>
                    </a:lnTo>
                    <a:lnTo>
                      <a:pt x="1300" y="816"/>
                    </a:lnTo>
                    <a:lnTo>
                      <a:pt x="1294" y="844"/>
                    </a:lnTo>
                    <a:lnTo>
                      <a:pt x="1278" y="896"/>
                    </a:lnTo>
                    <a:lnTo>
                      <a:pt x="1258" y="946"/>
                    </a:lnTo>
                    <a:lnTo>
                      <a:pt x="1234" y="994"/>
                    </a:lnTo>
                    <a:lnTo>
                      <a:pt x="1220" y="1018"/>
                    </a:lnTo>
                    <a:lnTo>
                      <a:pt x="1206" y="1040"/>
                    </a:lnTo>
                    <a:lnTo>
                      <a:pt x="1190" y="1064"/>
                    </a:lnTo>
                    <a:lnTo>
                      <a:pt x="1174" y="1084"/>
                    </a:lnTo>
                    <a:lnTo>
                      <a:pt x="1156" y="1106"/>
                    </a:lnTo>
                    <a:lnTo>
                      <a:pt x="1138" y="1126"/>
                    </a:lnTo>
                    <a:lnTo>
                      <a:pt x="1118" y="1146"/>
                    </a:lnTo>
                    <a:lnTo>
                      <a:pt x="1096" y="1164"/>
                    </a:lnTo>
                    <a:lnTo>
                      <a:pt x="1076" y="1182"/>
                    </a:lnTo>
                    <a:lnTo>
                      <a:pt x="1052" y="1198"/>
                    </a:lnTo>
                    <a:lnTo>
                      <a:pt x="1028" y="1214"/>
                    </a:lnTo>
                    <a:lnTo>
                      <a:pt x="1004" y="1230"/>
                    </a:lnTo>
                    <a:lnTo>
                      <a:pt x="980" y="1244"/>
                    </a:lnTo>
                    <a:lnTo>
                      <a:pt x="954" y="1256"/>
                    </a:lnTo>
                    <a:lnTo>
                      <a:pt x="954" y="1256"/>
                    </a:lnTo>
                    <a:lnTo>
                      <a:pt x="924" y="1268"/>
                    </a:lnTo>
                    <a:lnTo>
                      <a:pt x="894" y="1280"/>
                    </a:lnTo>
                    <a:lnTo>
                      <a:pt x="864" y="1288"/>
                    </a:lnTo>
                    <a:lnTo>
                      <a:pt x="836" y="1296"/>
                    </a:lnTo>
                    <a:lnTo>
                      <a:pt x="806" y="1302"/>
                    </a:lnTo>
                    <a:lnTo>
                      <a:pt x="776" y="1308"/>
                    </a:lnTo>
                    <a:lnTo>
                      <a:pt x="746" y="1310"/>
                    </a:lnTo>
                    <a:lnTo>
                      <a:pt x="716" y="1312"/>
                    </a:lnTo>
                    <a:lnTo>
                      <a:pt x="686" y="1312"/>
                    </a:lnTo>
                    <a:lnTo>
                      <a:pt x="656" y="1312"/>
                    </a:lnTo>
                    <a:lnTo>
                      <a:pt x="626" y="1308"/>
                    </a:lnTo>
                    <a:lnTo>
                      <a:pt x="596" y="1304"/>
                    </a:lnTo>
                    <a:lnTo>
                      <a:pt x="568" y="1298"/>
                    </a:lnTo>
                    <a:lnTo>
                      <a:pt x="538" y="1292"/>
                    </a:lnTo>
                    <a:lnTo>
                      <a:pt x="510" y="1284"/>
                    </a:lnTo>
                    <a:lnTo>
                      <a:pt x="482" y="1274"/>
                    </a:lnTo>
                    <a:lnTo>
                      <a:pt x="454" y="1264"/>
                    </a:lnTo>
                    <a:lnTo>
                      <a:pt x="428" y="1250"/>
                    </a:lnTo>
                    <a:lnTo>
                      <a:pt x="402" y="1238"/>
                    </a:lnTo>
                    <a:lnTo>
                      <a:pt x="376" y="1222"/>
                    </a:lnTo>
                    <a:lnTo>
                      <a:pt x="350" y="1206"/>
                    </a:lnTo>
                    <a:lnTo>
                      <a:pt x="326" y="1190"/>
                    </a:lnTo>
                    <a:lnTo>
                      <a:pt x="304" y="1172"/>
                    </a:lnTo>
                    <a:lnTo>
                      <a:pt x="280" y="1152"/>
                    </a:lnTo>
                    <a:lnTo>
                      <a:pt x="258" y="1130"/>
                    </a:lnTo>
                    <a:lnTo>
                      <a:pt x="238" y="1108"/>
                    </a:lnTo>
                    <a:lnTo>
                      <a:pt x="218" y="1086"/>
                    </a:lnTo>
                    <a:lnTo>
                      <a:pt x="200" y="1062"/>
                    </a:lnTo>
                    <a:lnTo>
                      <a:pt x="182" y="1036"/>
                    </a:lnTo>
                    <a:lnTo>
                      <a:pt x="166" y="1010"/>
                    </a:lnTo>
                    <a:lnTo>
                      <a:pt x="150" y="982"/>
                    </a:lnTo>
                    <a:lnTo>
                      <a:pt x="136" y="954"/>
                    </a:lnTo>
                    <a:lnTo>
                      <a:pt x="136" y="954"/>
                    </a:lnTo>
                    <a:lnTo>
                      <a:pt x="124" y="924"/>
                    </a:lnTo>
                    <a:lnTo>
                      <a:pt x="114" y="896"/>
                    </a:lnTo>
                    <a:lnTo>
                      <a:pt x="104" y="866"/>
                    </a:lnTo>
                    <a:lnTo>
                      <a:pt x="96" y="836"/>
                    </a:lnTo>
                    <a:lnTo>
                      <a:pt x="90" y="806"/>
                    </a:lnTo>
                    <a:lnTo>
                      <a:pt x="86" y="776"/>
                    </a:lnTo>
                    <a:lnTo>
                      <a:pt x="82" y="746"/>
                    </a:lnTo>
                    <a:lnTo>
                      <a:pt x="80" y="716"/>
                    </a:lnTo>
                    <a:lnTo>
                      <a:pt x="80" y="686"/>
                    </a:lnTo>
                    <a:lnTo>
                      <a:pt x="82" y="656"/>
                    </a:lnTo>
                    <a:lnTo>
                      <a:pt x="84" y="626"/>
                    </a:lnTo>
                    <a:lnTo>
                      <a:pt x="88" y="598"/>
                    </a:lnTo>
                    <a:lnTo>
                      <a:pt x="94" y="568"/>
                    </a:lnTo>
                    <a:lnTo>
                      <a:pt x="100" y="540"/>
                    </a:lnTo>
                    <a:lnTo>
                      <a:pt x="108" y="512"/>
                    </a:lnTo>
                    <a:lnTo>
                      <a:pt x="118" y="484"/>
                    </a:lnTo>
                    <a:lnTo>
                      <a:pt x="130" y="456"/>
                    </a:lnTo>
                    <a:lnTo>
                      <a:pt x="142" y="428"/>
                    </a:lnTo>
                    <a:lnTo>
                      <a:pt x="154" y="402"/>
                    </a:lnTo>
                    <a:lnTo>
                      <a:pt x="170" y="376"/>
                    </a:lnTo>
                    <a:lnTo>
                      <a:pt x="186" y="352"/>
                    </a:lnTo>
                    <a:lnTo>
                      <a:pt x="202" y="328"/>
                    </a:lnTo>
                    <a:lnTo>
                      <a:pt x="222" y="304"/>
                    </a:lnTo>
                    <a:lnTo>
                      <a:pt x="240" y="282"/>
                    </a:lnTo>
                    <a:lnTo>
                      <a:pt x="262" y="260"/>
                    </a:lnTo>
                    <a:lnTo>
                      <a:pt x="284" y="238"/>
                    </a:lnTo>
                    <a:lnTo>
                      <a:pt x="306" y="220"/>
                    </a:lnTo>
                    <a:lnTo>
                      <a:pt x="330" y="200"/>
                    </a:lnTo>
                    <a:lnTo>
                      <a:pt x="356" y="182"/>
                    </a:lnTo>
                    <a:lnTo>
                      <a:pt x="382" y="166"/>
                    </a:lnTo>
                    <a:lnTo>
                      <a:pt x="410" y="152"/>
                    </a:lnTo>
                    <a:lnTo>
                      <a:pt x="438" y="138"/>
                    </a:lnTo>
                    <a:lnTo>
                      <a:pt x="438" y="138"/>
                    </a:lnTo>
                    <a:lnTo>
                      <a:pt x="466" y="126"/>
                    </a:lnTo>
                    <a:lnTo>
                      <a:pt x="492" y="116"/>
                    </a:lnTo>
                    <a:lnTo>
                      <a:pt x="520" y="106"/>
                    </a:lnTo>
                    <a:lnTo>
                      <a:pt x="546" y="100"/>
                    </a:lnTo>
                    <a:lnTo>
                      <a:pt x="574" y="94"/>
                    </a:lnTo>
                    <a:lnTo>
                      <a:pt x="602" y="88"/>
                    </a:lnTo>
                    <a:lnTo>
                      <a:pt x="628" y="84"/>
                    </a:lnTo>
                    <a:lnTo>
                      <a:pt x="656" y="82"/>
                    </a:lnTo>
                    <a:lnTo>
                      <a:pt x="684" y="80"/>
                    </a:lnTo>
                    <a:lnTo>
                      <a:pt x="710" y="80"/>
                    </a:lnTo>
                    <a:lnTo>
                      <a:pt x="738" y="82"/>
                    </a:lnTo>
                    <a:lnTo>
                      <a:pt x="766" y="84"/>
                    </a:lnTo>
                    <a:lnTo>
                      <a:pt x="818" y="94"/>
                    </a:lnTo>
                    <a:lnTo>
                      <a:pt x="872" y="106"/>
                    </a:lnTo>
                    <a:lnTo>
                      <a:pt x="922" y="124"/>
                    </a:lnTo>
                    <a:lnTo>
                      <a:pt x="972" y="146"/>
                    </a:lnTo>
                    <a:lnTo>
                      <a:pt x="1020" y="172"/>
                    </a:lnTo>
                    <a:lnTo>
                      <a:pt x="1042" y="188"/>
                    </a:lnTo>
                    <a:lnTo>
                      <a:pt x="1064" y="204"/>
                    </a:lnTo>
                    <a:lnTo>
                      <a:pt x="1086" y="220"/>
                    </a:lnTo>
                    <a:lnTo>
                      <a:pt x="1106" y="238"/>
                    </a:lnTo>
                    <a:lnTo>
                      <a:pt x="1126" y="256"/>
                    </a:lnTo>
                    <a:lnTo>
                      <a:pt x="1146" y="276"/>
                    </a:lnTo>
                    <a:lnTo>
                      <a:pt x="1164" y="298"/>
                    </a:lnTo>
                    <a:lnTo>
                      <a:pt x="1182" y="318"/>
                    </a:lnTo>
                    <a:lnTo>
                      <a:pt x="1198" y="342"/>
                    </a:lnTo>
                    <a:lnTo>
                      <a:pt x="1214" y="364"/>
                    </a:lnTo>
                    <a:lnTo>
                      <a:pt x="1282" y="322"/>
                    </a:lnTo>
                    <a:lnTo>
                      <a:pt x="1282" y="322"/>
                    </a:lnTo>
                    <a:lnTo>
                      <a:pt x="1264" y="294"/>
                    </a:lnTo>
                    <a:lnTo>
                      <a:pt x="1246" y="270"/>
                    </a:lnTo>
                    <a:lnTo>
                      <a:pt x="1226" y="244"/>
                    </a:lnTo>
                    <a:lnTo>
                      <a:pt x="1204" y="222"/>
                    </a:lnTo>
                    <a:lnTo>
                      <a:pt x="1182" y="198"/>
                    </a:lnTo>
                    <a:lnTo>
                      <a:pt x="1160" y="178"/>
                    </a:lnTo>
                    <a:lnTo>
                      <a:pt x="1136" y="158"/>
                    </a:lnTo>
                    <a:lnTo>
                      <a:pt x="1112" y="138"/>
                    </a:lnTo>
                    <a:lnTo>
                      <a:pt x="1088" y="120"/>
                    </a:lnTo>
                    <a:lnTo>
                      <a:pt x="1062" y="104"/>
                    </a:lnTo>
                    <a:lnTo>
                      <a:pt x="1034" y="88"/>
                    </a:lnTo>
                    <a:lnTo>
                      <a:pt x="1008" y="74"/>
                    </a:lnTo>
                    <a:lnTo>
                      <a:pt x="980" y="62"/>
                    </a:lnTo>
                    <a:lnTo>
                      <a:pt x="952" y="50"/>
                    </a:lnTo>
                    <a:lnTo>
                      <a:pt x="924" y="38"/>
                    </a:lnTo>
                    <a:lnTo>
                      <a:pt x="894" y="30"/>
                    </a:lnTo>
                    <a:lnTo>
                      <a:pt x="864" y="22"/>
                    </a:lnTo>
                    <a:lnTo>
                      <a:pt x="834" y="14"/>
                    </a:lnTo>
                    <a:lnTo>
                      <a:pt x="804" y="8"/>
                    </a:lnTo>
                    <a:lnTo>
                      <a:pt x="774" y="4"/>
                    </a:lnTo>
                    <a:lnTo>
                      <a:pt x="744" y="2"/>
                    </a:lnTo>
                    <a:lnTo>
                      <a:pt x="712" y="0"/>
                    </a:lnTo>
                    <a:lnTo>
                      <a:pt x="682" y="0"/>
                    </a:lnTo>
                    <a:lnTo>
                      <a:pt x="650" y="2"/>
                    </a:lnTo>
                    <a:lnTo>
                      <a:pt x="620" y="4"/>
                    </a:lnTo>
                    <a:lnTo>
                      <a:pt x="588" y="8"/>
                    </a:lnTo>
                    <a:lnTo>
                      <a:pt x="558" y="14"/>
                    </a:lnTo>
                    <a:lnTo>
                      <a:pt x="526" y="20"/>
                    </a:lnTo>
                    <a:lnTo>
                      <a:pt x="496" y="30"/>
                    </a:lnTo>
                    <a:lnTo>
                      <a:pt x="466" y="40"/>
                    </a:lnTo>
                    <a:lnTo>
                      <a:pt x="434" y="50"/>
                    </a:lnTo>
                    <a:lnTo>
                      <a:pt x="404" y="64"/>
                    </a:lnTo>
                    <a:lnTo>
                      <a:pt x="40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36" name="Freeform 55"/>
              <p:cNvSpPr>
                <a:spLocks/>
              </p:cNvSpPr>
              <p:nvPr/>
            </p:nvSpPr>
            <p:spPr bwMode="auto">
              <a:xfrm>
                <a:off x="1731963" y="544513"/>
                <a:ext cx="1708150" cy="1711325"/>
              </a:xfrm>
              <a:custGeom>
                <a:avLst/>
                <a:gdLst>
                  <a:gd name="T0" fmla="*/ 288 w 1076"/>
                  <a:gd name="T1" fmla="*/ 62 h 1078"/>
                  <a:gd name="T2" fmla="*/ 218 w 1076"/>
                  <a:gd name="T3" fmla="*/ 104 h 1078"/>
                  <a:gd name="T4" fmla="*/ 158 w 1076"/>
                  <a:gd name="T5" fmla="*/ 156 h 1078"/>
                  <a:gd name="T6" fmla="*/ 106 w 1076"/>
                  <a:gd name="T7" fmla="*/ 216 h 1078"/>
                  <a:gd name="T8" fmla="*/ 64 w 1076"/>
                  <a:gd name="T9" fmla="*/ 282 h 1078"/>
                  <a:gd name="T10" fmla="*/ 32 w 1076"/>
                  <a:gd name="T11" fmla="*/ 352 h 1078"/>
                  <a:gd name="T12" fmla="*/ 12 w 1076"/>
                  <a:gd name="T13" fmla="*/ 426 h 1078"/>
                  <a:gd name="T14" fmla="*/ 0 w 1076"/>
                  <a:gd name="T15" fmla="*/ 504 h 1078"/>
                  <a:gd name="T16" fmla="*/ 0 w 1076"/>
                  <a:gd name="T17" fmla="*/ 582 h 1078"/>
                  <a:gd name="T18" fmla="*/ 14 w 1076"/>
                  <a:gd name="T19" fmla="*/ 660 h 1078"/>
                  <a:gd name="T20" fmla="*/ 38 w 1076"/>
                  <a:gd name="T21" fmla="*/ 738 h 1078"/>
                  <a:gd name="T22" fmla="*/ 60 w 1076"/>
                  <a:gd name="T23" fmla="*/ 788 h 1078"/>
                  <a:gd name="T24" fmla="*/ 104 w 1076"/>
                  <a:gd name="T25" fmla="*/ 858 h 1078"/>
                  <a:gd name="T26" fmla="*/ 156 w 1076"/>
                  <a:gd name="T27" fmla="*/ 918 h 1078"/>
                  <a:gd name="T28" fmla="*/ 214 w 1076"/>
                  <a:gd name="T29" fmla="*/ 970 h 1078"/>
                  <a:gd name="T30" fmla="*/ 280 w 1076"/>
                  <a:gd name="T31" fmla="*/ 1012 h 1078"/>
                  <a:gd name="T32" fmla="*/ 350 w 1076"/>
                  <a:gd name="T33" fmla="*/ 1044 h 1078"/>
                  <a:gd name="T34" fmla="*/ 426 w 1076"/>
                  <a:gd name="T35" fmla="*/ 1066 h 1078"/>
                  <a:gd name="T36" fmla="*/ 502 w 1076"/>
                  <a:gd name="T37" fmla="*/ 1076 h 1078"/>
                  <a:gd name="T38" fmla="*/ 580 w 1076"/>
                  <a:gd name="T39" fmla="*/ 1076 h 1078"/>
                  <a:gd name="T40" fmla="*/ 660 w 1076"/>
                  <a:gd name="T41" fmla="*/ 1064 h 1078"/>
                  <a:gd name="T42" fmla="*/ 738 w 1076"/>
                  <a:gd name="T43" fmla="*/ 1038 h 1078"/>
                  <a:gd name="T44" fmla="*/ 808 w 1076"/>
                  <a:gd name="T45" fmla="*/ 1004 h 1078"/>
                  <a:gd name="T46" fmla="*/ 924 w 1076"/>
                  <a:gd name="T47" fmla="*/ 914 h 1078"/>
                  <a:gd name="T48" fmla="*/ 1010 w 1076"/>
                  <a:gd name="T49" fmla="*/ 798 h 1078"/>
                  <a:gd name="T50" fmla="*/ 1060 w 1076"/>
                  <a:gd name="T51" fmla="*/ 666 h 1078"/>
                  <a:gd name="T52" fmla="*/ 1076 w 1076"/>
                  <a:gd name="T53" fmla="*/ 524 h 1078"/>
                  <a:gd name="T54" fmla="*/ 1052 w 1076"/>
                  <a:gd name="T55" fmla="*/ 380 h 1078"/>
                  <a:gd name="T56" fmla="*/ 956 w 1076"/>
                  <a:gd name="T57" fmla="*/ 450 h 1078"/>
                  <a:gd name="T58" fmla="*/ 964 w 1076"/>
                  <a:gd name="T59" fmla="*/ 564 h 1078"/>
                  <a:gd name="T60" fmla="*/ 942 w 1076"/>
                  <a:gd name="T61" fmla="*/ 676 h 1078"/>
                  <a:gd name="T62" fmla="*/ 892 w 1076"/>
                  <a:gd name="T63" fmla="*/ 778 h 1078"/>
                  <a:gd name="T64" fmla="*/ 816 w 1076"/>
                  <a:gd name="T65" fmla="*/ 862 h 1078"/>
                  <a:gd name="T66" fmla="*/ 716 w 1076"/>
                  <a:gd name="T67" fmla="*/ 926 h 1078"/>
                  <a:gd name="T68" fmla="*/ 634 w 1076"/>
                  <a:gd name="T69" fmla="*/ 954 h 1078"/>
                  <a:gd name="T70" fmla="*/ 510 w 1076"/>
                  <a:gd name="T71" fmla="*/ 964 h 1078"/>
                  <a:gd name="T72" fmla="*/ 390 w 1076"/>
                  <a:gd name="T73" fmla="*/ 940 h 1078"/>
                  <a:gd name="T74" fmla="*/ 282 w 1076"/>
                  <a:gd name="T75" fmla="*/ 880 h 1078"/>
                  <a:gd name="T76" fmla="*/ 194 w 1076"/>
                  <a:gd name="T77" fmla="*/ 792 h 1078"/>
                  <a:gd name="T78" fmla="*/ 150 w 1076"/>
                  <a:gd name="T79" fmla="*/ 718 h 1078"/>
                  <a:gd name="T80" fmla="*/ 114 w 1076"/>
                  <a:gd name="T81" fmla="*/ 594 h 1078"/>
                  <a:gd name="T82" fmla="*/ 116 w 1076"/>
                  <a:gd name="T83" fmla="*/ 470 h 1078"/>
                  <a:gd name="T84" fmla="*/ 154 w 1076"/>
                  <a:gd name="T85" fmla="*/ 352 h 1078"/>
                  <a:gd name="T86" fmla="*/ 222 w 1076"/>
                  <a:gd name="T87" fmla="*/ 250 h 1078"/>
                  <a:gd name="T88" fmla="*/ 320 w 1076"/>
                  <a:gd name="T89" fmla="*/ 170 h 1078"/>
                  <a:gd name="T90" fmla="*/ 396 w 1076"/>
                  <a:gd name="T91" fmla="*/ 136 h 1078"/>
                  <a:gd name="T92" fmla="*/ 510 w 1076"/>
                  <a:gd name="T93" fmla="*/ 112 h 1078"/>
                  <a:gd name="T94" fmla="*/ 622 w 1076"/>
                  <a:gd name="T95" fmla="*/ 120 h 1078"/>
                  <a:gd name="T96" fmla="*/ 728 w 1076"/>
                  <a:gd name="T97" fmla="*/ 156 h 1078"/>
                  <a:gd name="T98" fmla="*/ 822 w 1076"/>
                  <a:gd name="T99" fmla="*/ 220 h 1078"/>
                  <a:gd name="T100" fmla="*/ 896 w 1076"/>
                  <a:gd name="T101" fmla="*/ 308 h 1078"/>
                  <a:gd name="T102" fmla="*/ 962 w 1076"/>
                  <a:gd name="T103" fmla="*/ 208 h 1078"/>
                  <a:gd name="T104" fmla="*/ 860 w 1076"/>
                  <a:gd name="T105" fmla="*/ 106 h 1078"/>
                  <a:gd name="T106" fmla="*/ 736 w 1076"/>
                  <a:gd name="T107" fmla="*/ 38 h 1078"/>
                  <a:gd name="T108" fmla="*/ 598 w 1076"/>
                  <a:gd name="T109" fmla="*/ 4 h 1078"/>
                  <a:gd name="T110" fmla="*/ 454 w 1076"/>
                  <a:gd name="T111" fmla="*/ 6 h 1078"/>
                  <a:gd name="T112" fmla="*/ 312 w 1076"/>
                  <a:gd name="T113" fmla="*/ 5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6" h="1078">
                    <a:moveTo>
                      <a:pt x="312" y="50"/>
                    </a:moveTo>
                    <a:lnTo>
                      <a:pt x="312" y="50"/>
                    </a:lnTo>
                    <a:lnTo>
                      <a:pt x="288" y="62"/>
                    </a:lnTo>
                    <a:lnTo>
                      <a:pt x="264" y="74"/>
                    </a:lnTo>
                    <a:lnTo>
                      <a:pt x="240" y="90"/>
                    </a:lnTo>
                    <a:lnTo>
                      <a:pt x="218" y="104"/>
                    </a:lnTo>
                    <a:lnTo>
                      <a:pt x="198" y="122"/>
                    </a:lnTo>
                    <a:lnTo>
                      <a:pt x="178" y="138"/>
                    </a:lnTo>
                    <a:lnTo>
                      <a:pt x="158" y="156"/>
                    </a:lnTo>
                    <a:lnTo>
                      <a:pt x="140" y="176"/>
                    </a:lnTo>
                    <a:lnTo>
                      <a:pt x="122" y="196"/>
                    </a:lnTo>
                    <a:lnTo>
                      <a:pt x="106" y="216"/>
                    </a:lnTo>
                    <a:lnTo>
                      <a:pt x="92" y="236"/>
                    </a:lnTo>
                    <a:lnTo>
                      <a:pt x="78" y="258"/>
                    </a:lnTo>
                    <a:lnTo>
                      <a:pt x="64" y="282"/>
                    </a:lnTo>
                    <a:lnTo>
                      <a:pt x="52" y="304"/>
                    </a:lnTo>
                    <a:lnTo>
                      <a:pt x="42" y="328"/>
                    </a:lnTo>
                    <a:lnTo>
                      <a:pt x="32" y="352"/>
                    </a:lnTo>
                    <a:lnTo>
                      <a:pt x="24" y="376"/>
                    </a:lnTo>
                    <a:lnTo>
                      <a:pt x="18" y="402"/>
                    </a:lnTo>
                    <a:lnTo>
                      <a:pt x="12" y="426"/>
                    </a:lnTo>
                    <a:lnTo>
                      <a:pt x="6" y="452"/>
                    </a:lnTo>
                    <a:lnTo>
                      <a:pt x="2" y="478"/>
                    </a:lnTo>
                    <a:lnTo>
                      <a:pt x="0" y="504"/>
                    </a:lnTo>
                    <a:lnTo>
                      <a:pt x="0" y="530"/>
                    </a:lnTo>
                    <a:lnTo>
                      <a:pt x="0" y="556"/>
                    </a:lnTo>
                    <a:lnTo>
                      <a:pt x="0" y="582"/>
                    </a:lnTo>
                    <a:lnTo>
                      <a:pt x="4" y="608"/>
                    </a:lnTo>
                    <a:lnTo>
                      <a:pt x="8" y="634"/>
                    </a:lnTo>
                    <a:lnTo>
                      <a:pt x="14" y="660"/>
                    </a:lnTo>
                    <a:lnTo>
                      <a:pt x="20" y="686"/>
                    </a:lnTo>
                    <a:lnTo>
                      <a:pt x="28" y="712"/>
                    </a:lnTo>
                    <a:lnTo>
                      <a:pt x="38" y="738"/>
                    </a:lnTo>
                    <a:lnTo>
                      <a:pt x="48" y="764"/>
                    </a:lnTo>
                    <a:lnTo>
                      <a:pt x="48" y="764"/>
                    </a:lnTo>
                    <a:lnTo>
                      <a:pt x="60" y="788"/>
                    </a:lnTo>
                    <a:lnTo>
                      <a:pt x="74" y="812"/>
                    </a:lnTo>
                    <a:lnTo>
                      <a:pt x="88" y="836"/>
                    </a:lnTo>
                    <a:lnTo>
                      <a:pt x="104" y="858"/>
                    </a:lnTo>
                    <a:lnTo>
                      <a:pt x="120" y="878"/>
                    </a:lnTo>
                    <a:lnTo>
                      <a:pt x="138" y="900"/>
                    </a:lnTo>
                    <a:lnTo>
                      <a:pt x="156" y="918"/>
                    </a:lnTo>
                    <a:lnTo>
                      <a:pt x="174" y="936"/>
                    </a:lnTo>
                    <a:lnTo>
                      <a:pt x="194" y="954"/>
                    </a:lnTo>
                    <a:lnTo>
                      <a:pt x="214" y="970"/>
                    </a:lnTo>
                    <a:lnTo>
                      <a:pt x="236" y="984"/>
                    </a:lnTo>
                    <a:lnTo>
                      <a:pt x="258" y="998"/>
                    </a:lnTo>
                    <a:lnTo>
                      <a:pt x="280" y="1012"/>
                    </a:lnTo>
                    <a:lnTo>
                      <a:pt x="304" y="1024"/>
                    </a:lnTo>
                    <a:lnTo>
                      <a:pt x="326" y="1034"/>
                    </a:lnTo>
                    <a:lnTo>
                      <a:pt x="350" y="1044"/>
                    </a:lnTo>
                    <a:lnTo>
                      <a:pt x="376" y="1052"/>
                    </a:lnTo>
                    <a:lnTo>
                      <a:pt x="400" y="1060"/>
                    </a:lnTo>
                    <a:lnTo>
                      <a:pt x="426" y="1066"/>
                    </a:lnTo>
                    <a:lnTo>
                      <a:pt x="450" y="1070"/>
                    </a:lnTo>
                    <a:lnTo>
                      <a:pt x="476" y="1074"/>
                    </a:lnTo>
                    <a:lnTo>
                      <a:pt x="502" y="1076"/>
                    </a:lnTo>
                    <a:lnTo>
                      <a:pt x="528" y="1078"/>
                    </a:lnTo>
                    <a:lnTo>
                      <a:pt x="554" y="1076"/>
                    </a:lnTo>
                    <a:lnTo>
                      <a:pt x="580" y="1076"/>
                    </a:lnTo>
                    <a:lnTo>
                      <a:pt x="608" y="1072"/>
                    </a:lnTo>
                    <a:lnTo>
                      <a:pt x="634" y="1068"/>
                    </a:lnTo>
                    <a:lnTo>
                      <a:pt x="660" y="1064"/>
                    </a:lnTo>
                    <a:lnTo>
                      <a:pt x="686" y="1056"/>
                    </a:lnTo>
                    <a:lnTo>
                      <a:pt x="712" y="1048"/>
                    </a:lnTo>
                    <a:lnTo>
                      <a:pt x="738" y="1038"/>
                    </a:lnTo>
                    <a:lnTo>
                      <a:pt x="762" y="1028"/>
                    </a:lnTo>
                    <a:lnTo>
                      <a:pt x="762" y="1028"/>
                    </a:lnTo>
                    <a:lnTo>
                      <a:pt x="808" y="1004"/>
                    </a:lnTo>
                    <a:lnTo>
                      <a:pt x="850" y="978"/>
                    </a:lnTo>
                    <a:lnTo>
                      <a:pt x="888" y="948"/>
                    </a:lnTo>
                    <a:lnTo>
                      <a:pt x="924" y="914"/>
                    </a:lnTo>
                    <a:lnTo>
                      <a:pt x="956" y="878"/>
                    </a:lnTo>
                    <a:lnTo>
                      <a:pt x="984" y="840"/>
                    </a:lnTo>
                    <a:lnTo>
                      <a:pt x="1010" y="798"/>
                    </a:lnTo>
                    <a:lnTo>
                      <a:pt x="1030" y="756"/>
                    </a:lnTo>
                    <a:lnTo>
                      <a:pt x="1048" y="712"/>
                    </a:lnTo>
                    <a:lnTo>
                      <a:pt x="1060" y="666"/>
                    </a:lnTo>
                    <a:lnTo>
                      <a:pt x="1070" y="620"/>
                    </a:lnTo>
                    <a:lnTo>
                      <a:pt x="1076" y="572"/>
                    </a:lnTo>
                    <a:lnTo>
                      <a:pt x="1076" y="524"/>
                    </a:lnTo>
                    <a:lnTo>
                      <a:pt x="1072" y="476"/>
                    </a:lnTo>
                    <a:lnTo>
                      <a:pt x="1064" y="426"/>
                    </a:lnTo>
                    <a:lnTo>
                      <a:pt x="1052" y="380"/>
                    </a:lnTo>
                    <a:lnTo>
                      <a:pt x="946" y="412"/>
                    </a:lnTo>
                    <a:lnTo>
                      <a:pt x="946" y="412"/>
                    </a:lnTo>
                    <a:lnTo>
                      <a:pt x="956" y="450"/>
                    </a:lnTo>
                    <a:lnTo>
                      <a:pt x="962" y="488"/>
                    </a:lnTo>
                    <a:lnTo>
                      <a:pt x="964" y="526"/>
                    </a:lnTo>
                    <a:lnTo>
                      <a:pt x="964" y="564"/>
                    </a:lnTo>
                    <a:lnTo>
                      <a:pt x="960" y="602"/>
                    </a:lnTo>
                    <a:lnTo>
                      <a:pt x="952" y="640"/>
                    </a:lnTo>
                    <a:lnTo>
                      <a:pt x="942" y="676"/>
                    </a:lnTo>
                    <a:lnTo>
                      <a:pt x="928" y="710"/>
                    </a:lnTo>
                    <a:lnTo>
                      <a:pt x="912" y="744"/>
                    </a:lnTo>
                    <a:lnTo>
                      <a:pt x="892" y="778"/>
                    </a:lnTo>
                    <a:lnTo>
                      <a:pt x="870" y="808"/>
                    </a:lnTo>
                    <a:lnTo>
                      <a:pt x="844" y="836"/>
                    </a:lnTo>
                    <a:lnTo>
                      <a:pt x="816" y="862"/>
                    </a:lnTo>
                    <a:lnTo>
                      <a:pt x="786" y="886"/>
                    </a:lnTo>
                    <a:lnTo>
                      <a:pt x="752" y="908"/>
                    </a:lnTo>
                    <a:lnTo>
                      <a:pt x="716" y="926"/>
                    </a:lnTo>
                    <a:lnTo>
                      <a:pt x="716" y="926"/>
                    </a:lnTo>
                    <a:lnTo>
                      <a:pt x="676" y="942"/>
                    </a:lnTo>
                    <a:lnTo>
                      <a:pt x="634" y="954"/>
                    </a:lnTo>
                    <a:lnTo>
                      <a:pt x="592" y="962"/>
                    </a:lnTo>
                    <a:lnTo>
                      <a:pt x="552" y="966"/>
                    </a:lnTo>
                    <a:lnTo>
                      <a:pt x="510" y="964"/>
                    </a:lnTo>
                    <a:lnTo>
                      <a:pt x="468" y="960"/>
                    </a:lnTo>
                    <a:lnTo>
                      <a:pt x="428" y="952"/>
                    </a:lnTo>
                    <a:lnTo>
                      <a:pt x="390" y="940"/>
                    </a:lnTo>
                    <a:lnTo>
                      <a:pt x="352" y="924"/>
                    </a:lnTo>
                    <a:lnTo>
                      <a:pt x="316" y="904"/>
                    </a:lnTo>
                    <a:lnTo>
                      <a:pt x="282" y="880"/>
                    </a:lnTo>
                    <a:lnTo>
                      <a:pt x="250" y="854"/>
                    </a:lnTo>
                    <a:lnTo>
                      <a:pt x="220" y="824"/>
                    </a:lnTo>
                    <a:lnTo>
                      <a:pt x="194" y="792"/>
                    </a:lnTo>
                    <a:lnTo>
                      <a:pt x="170" y="756"/>
                    </a:lnTo>
                    <a:lnTo>
                      <a:pt x="150" y="718"/>
                    </a:lnTo>
                    <a:lnTo>
                      <a:pt x="150" y="718"/>
                    </a:lnTo>
                    <a:lnTo>
                      <a:pt x="134" y="676"/>
                    </a:lnTo>
                    <a:lnTo>
                      <a:pt x="122" y="636"/>
                    </a:lnTo>
                    <a:lnTo>
                      <a:pt x="114" y="594"/>
                    </a:lnTo>
                    <a:lnTo>
                      <a:pt x="110" y="552"/>
                    </a:lnTo>
                    <a:lnTo>
                      <a:pt x="112" y="510"/>
                    </a:lnTo>
                    <a:lnTo>
                      <a:pt x="116" y="470"/>
                    </a:lnTo>
                    <a:lnTo>
                      <a:pt x="124" y="430"/>
                    </a:lnTo>
                    <a:lnTo>
                      <a:pt x="138" y="390"/>
                    </a:lnTo>
                    <a:lnTo>
                      <a:pt x="154" y="352"/>
                    </a:lnTo>
                    <a:lnTo>
                      <a:pt x="172" y="316"/>
                    </a:lnTo>
                    <a:lnTo>
                      <a:pt x="196" y="282"/>
                    </a:lnTo>
                    <a:lnTo>
                      <a:pt x="222" y="250"/>
                    </a:lnTo>
                    <a:lnTo>
                      <a:pt x="252" y="222"/>
                    </a:lnTo>
                    <a:lnTo>
                      <a:pt x="284" y="194"/>
                    </a:lnTo>
                    <a:lnTo>
                      <a:pt x="320" y="170"/>
                    </a:lnTo>
                    <a:lnTo>
                      <a:pt x="360" y="150"/>
                    </a:lnTo>
                    <a:lnTo>
                      <a:pt x="360" y="150"/>
                    </a:lnTo>
                    <a:lnTo>
                      <a:pt x="396" y="136"/>
                    </a:lnTo>
                    <a:lnTo>
                      <a:pt x="434" y="124"/>
                    </a:lnTo>
                    <a:lnTo>
                      <a:pt x="472" y="116"/>
                    </a:lnTo>
                    <a:lnTo>
                      <a:pt x="510" y="112"/>
                    </a:lnTo>
                    <a:lnTo>
                      <a:pt x="548" y="112"/>
                    </a:lnTo>
                    <a:lnTo>
                      <a:pt x="586" y="114"/>
                    </a:lnTo>
                    <a:lnTo>
                      <a:pt x="622" y="120"/>
                    </a:lnTo>
                    <a:lnTo>
                      <a:pt x="660" y="130"/>
                    </a:lnTo>
                    <a:lnTo>
                      <a:pt x="694" y="142"/>
                    </a:lnTo>
                    <a:lnTo>
                      <a:pt x="728" y="156"/>
                    </a:lnTo>
                    <a:lnTo>
                      <a:pt x="762" y="174"/>
                    </a:lnTo>
                    <a:lnTo>
                      <a:pt x="792" y="196"/>
                    </a:lnTo>
                    <a:lnTo>
                      <a:pt x="822" y="220"/>
                    </a:lnTo>
                    <a:lnTo>
                      <a:pt x="850" y="246"/>
                    </a:lnTo>
                    <a:lnTo>
                      <a:pt x="874" y="276"/>
                    </a:lnTo>
                    <a:lnTo>
                      <a:pt x="896" y="308"/>
                    </a:lnTo>
                    <a:lnTo>
                      <a:pt x="990" y="248"/>
                    </a:lnTo>
                    <a:lnTo>
                      <a:pt x="990" y="248"/>
                    </a:lnTo>
                    <a:lnTo>
                      <a:pt x="962" y="208"/>
                    </a:lnTo>
                    <a:lnTo>
                      <a:pt x="930" y="170"/>
                    </a:lnTo>
                    <a:lnTo>
                      <a:pt x="896" y="136"/>
                    </a:lnTo>
                    <a:lnTo>
                      <a:pt x="860" y="106"/>
                    </a:lnTo>
                    <a:lnTo>
                      <a:pt x="820" y="80"/>
                    </a:lnTo>
                    <a:lnTo>
                      <a:pt x="778" y="56"/>
                    </a:lnTo>
                    <a:lnTo>
                      <a:pt x="736" y="38"/>
                    </a:lnTo>
                    <a:lnTo>
                      <a:pt x="690" y="22"/>
                    </a:lnTo>
                    <a:lnTo>
                      <a:pt x="644" y="10"/>
                    </a:lnTo>
                    <a:lnTo>
                      <a:pt x="598" y="4"/>
                    </a:lnTo>
                    <a:lnTo>
                      <a:pt x="550" y="0"/>
                    </a:lnTo>
                    <a:lnTo>
                      <a:pt x="502" y="2"/>
                    </a:lnTo>
                    <a:lnTo>
                      <a:pt x="454" y="6"/>
                    </a:lnTo>
                    <a:lnTo>
                      <a:pt x="406" y="16"/>
                    </a:lnTo>
                    <a:lnTo>
                      <a:pt x="360" y="30"/>
                    </a:lnTo>
                    <a:lnTo>
                      <a:pt x="312" y="50"/>
                    </a:lnTo>
                    <a:lnTo>
                      <a:pt x="31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37" name="Freeform 56"/>
              <p:cNvSpPr>
                <a:spLocks/>
              </p:cNvSpPr>
              <p:nvPr/>
            </p:nvSpPr>
            <p:spPr bwMode="auto">
              <a:xfrm>
                <a:off x="2100263" y="915988"/>
                <a:ext cx="968375" cy="968375"/>
              </a:xfrm>
              <a:custGeom>
                <a:avLst/>
                <a:gdLst>
                  <a:gd name="T0" fmla="*/ 150 w 610"/>
                  <a:gd name="T1" fmla="*/ 42 h 610"/>
                  <a:gd name="T2" fmla="*/ 80 w 610"/>
                  <a:gd name="T3" fmla="*/ 100 h 610"/>
                  <a:gd name="T4" fmla="*/ 32 w 610"/>
                  <a:gd name="T5" fmla="*/ 172 h 610"/>
                  <a:gd name="T6" fmla="*/ 4 w 610"/>
                  <a:gd name="T7" fmla="*/ 256 h 610"/>
                  <a:gd name="T8" fmla="*/ 4 w 610"/>
                  <a:gd name="T9" fmla="*/ 344 h 610"/>
                  <a:gd name="T10" fmla="*/ 28 w 610"/>
                  <a:gd name="T11" fmla="*/ 432 h 610"/>
                  <a:gd name="T12" fmla="*/ 60 w 610"/>
                  <a:gd name="T13" fmla="*/ 486 h 610"/>
                  <a:gd name="T14" fmla="*/ 122 w 610"/>
                  <a:gd name="T15" fmla="*/ 548 h 610"/>
                  <a:gd name="T16" fmla="*/ 200 w 610"/>
                  <a:gd name="T17" fmla="*/ 590 h 610"/>
                  <a:gd name="T18" fmla="*/ 286 w 610"/>
                  <a:gd name="T19" fmla="*/ 608 h 610"/>
                  <a:gd name="T20" fmla="*/ 374 w 610"/>
                  <a:gd name="T21" fmla="*/ 602 h 610"/>
                  <a:gd name="T22" fmla="*/ 434 w 610"/>
                  <a:gd name="T23" fmla="*/ 582 h 610"/>
                  <a:gd name="T24" fmla="*/ 504 w 610"/>
                  <a:gd name="T25" fmla="*/ 536 h 610"/>
                  <a:gd name="T26" fmla="*/ 558 w 610"/>
                  <a:gd name="T27" fmla="*/ 478 h 610"/>
                  <a:gd name="T28" fmla="*/ 592 w 610"/>
                  <a:gd name="T29" fmla="*/ 406 h 610"/>
                  <a:gd name="T30" fmla="*/ 610 w 610"/>
                  <a:gd name="T31" fmla="*/ 330 h 610"/>
                  <a:gd name="T32" fmla="*/ 606 w 610"/>
                  <a:gd name="T33" fmla="*/ 248 h 610"/>
                  <a:gd name="T34" fmla="*/ 470 w 610"/>
                  <a:gd name="T35" fmla="*/ 262 h 610"/>
                  <a:gd name="T36" fmla="*/ 476 w 610"/>
                  <a:gd name="T37" fmla="*/ 306 h 610"/>
                  <a:gd name="T38" fmla="*/ 470 w 610"/>
                  <a:gd name="T39" fmla="*/ 350 h 610"/>
                  <a:gd name="T40" fmla="*/ 454 w 610"/>
                  <a:gd name="T41" fmla="*/ 390 h 610"/>
                  <a:gd name="T42" fmla="*/ 426 w 610"/>
                  <a:gd name="T43" fmla="*/ 424 h 610"/>
                  <a:gd name="T44" fmla="*/ 390 w 610"/>
                  <a:gd name="T45" fmla="*/ 452 h 610"/>
                  <a:gd name="T46" fmla="*/ 360 w 610"/>
                  <a:gd name="T47" fmla="*/ 466 h 610"/>
                  <a:gd name="T48" fmla="*/ 312 w 610"/>
                  <a:gd name="T49" fmla="*/ 474 h 610"/>
                  <a:gd name="T50" fmla="*/ 262 w 610"/>
                  <a:gd name="T51" fmla="*/ 470 h 610"/>
                  <a:gd name="T52" fmla="*/ 218 w 610"/>
                  <a:gd name="T53" fmla="*/ 450 h 610"/>
                  <a:gd name="T54" fmla="*/ 180 w 610"/>
                  <a:gd name="T55" fmla="*/ 418 h 610"/>
                  <a:gd name="T56" fmla="*/ 152 w 610"/>
                  <a:gd name="T57" fmla="*/ 376 h 610"/>
                  <a:gd name="T58" fmla="*/ 140 w 610"/>
                  <a:gd name="T59" fmla="*/ 344 h 610"/>
                  <a:gd name="T60" fmla="*/ 136 w 610"/>
                  <a:gd name="T61" fmla="*/ 294 h 610"/>
                  <a:gd name="T62" fmla="*/ 146 w 610"/>
                  <a:gd name="T63" fmla="*/ 246 h 610"/>
                  <a:gd name="T64" fmla="*/ 170 w 610"/>
                  <a:gd name="T65" fmla="*/ 202 h 610"/>
                  <a:gd name="T66" fmla="*/ 204 w 610"/>
                  <a:gd name="T67" fmla="*/ 168 h 610"/>
                  <a:gd name="T68" fmla="*/ 234 w 610"/>
                  <a:gd name="T69" fmla="*/ 150 h 610"/>
                  <a:gd name="T70" fmla="*/ 280 w 610"/>
                  <a:gd name="T71" fmla="*/ 136 h 610"/>
                  <a:gd name="T72" fmla="*/ 328 w 610"/>
                  <a:gd name="T73" fmla="*/ 136 h 610"/>
                  <a:gd name="T74" fmla="*/ 372 w 610"/>
                  <a:gd name="T75" fmla="*/ 148 h 610"/>
                  <a:gd name="T76" fmla="*/ 412 w 610"/>
                  <a:gd name="T77" fmla="*/ 172 h 610"/>
                  <a:gd name="T78" fmla="*/ 444 w 610"/>
                  <a:gd name="T79" fmla="*/ 206 h 610"/>
                  <a:gd name="T80" fmla="*/ 566 w 610"/>
                  <a:gd name="T81" fmla="*/ 146 h 610"/>
                  <a:gd name="T82" fmla="*/ 514 w 610"/>
                  <a:gd name="T83" fmla="*/ 82 h 610"/>
                  <a:gd name="T84" fmla="*/ 446 w 610"/>
                  <a:gd name="T85" fmla="*/ 34 h 610"/>
                  <a:gd name="T86" fmla="*/ 370 w 610"/>
                  <a:gd name="T87" fmla="*/ 6 h 610"/>
                  <a:gd name="T88" fmla="*/ 288 w 610"/>
                  <a:gd name="T89" fmla="*/ 0 h 610"/>
                  <a:gd name="T90" fmla="*/ 206 w 610"/>
                  <a:gd name="T91" fmla="*/ 1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0" h="610">
                    <a:moveTo>
                      <a:pt x="178" y="28"/>
                    </a:moveTo>
                    <a:lnTo>
                      <a:pt x="178" y="28"/>
                    </a:lnTo>
                    <a:lnTo>
                      <a:pt x="150" y="42"/>
                    </a:lnTo>
                    <a:lnTo>
                      <a:pt x="126" y="58"/>
                    </a:lnTo>
                    <a:lnTo>
                      <a:pt x="102" y="78"/>
                    </a:lnTo>
                    <a:lnTo>
                      <a:pt x="80" y="100"/>
                    </a:lnTo>
                    <a:lnTo>
                      <a:pt x="62" y="122"/>
                    </a:lnTo>
                    <a:lnTo>
                      <a:pt x="46" y="146"/>
                    </a:lnTo>
                    <a:lnTo>
                      <a:pt x="32" y="172"/>
                    </a:lnTo>
                    <a:lnTo>
                      <a:pt x="20" y="198"/>
                    </a:lnTo>
                    <a:lnTo>
                      <a:pt x="10" y="226"/>
                    </a:lnTo>
                    <a:lnTo>
                      <a:pt x="4" y="256"/>
                    </a:lnTo>
                    <a:lnTo>
                      <a:pt x="2" y="284"/>
                    </a:lnTo>
                    <a:lnTo>
                      <a:pt x="0" y="314"/>
                    </a:lnTo>
                    <a:lnTo>
                      <a:pt x="4" y="344"/>
                    </a:lnTo>
                    <a:lnTo>
                      <a:pt x="8" y="374"/>
                    </a:lnTo>
                    <a:lnTo>
                      <a:pt x="18" y="404"/>
                    </a:lnTo>
                    <a:lnTo>
                      <a:pt x="28" y="432"/>
                    </a:lnTo>
                    <a:lnTo>
                      <a:pt x="28" y="432"/>
                    </a:lnTo>
                    <a:lnTo>
                      <a:pt x="44" y="460"/>
                    </a:lnTo>
                    <a:lnTo>
                      <a:pt x="60" y="486"/>
                    </a:lnTo>
                    <a:lnTo>
                      <a:pt x="80" y="508"/>
                    </a:lnTo>
                    <a:lnTo>
                      <a:pt x="100" y="530"/>
                    </a:lnTo>
                    <a:lnTo>
                      <a:pt x="122" y="548"/>
                    </a:lnTo>
                    <a:lnTo>
                      <a:pt x="148" y="566"/>
                    </a:lnTo>
                    <a:lnTo>
                      <a:pt x="174" y="580"/>
                    </a:lnTo>
                    <a:lnTo>
                      <a:pt x="200" y="590"/>
                    </a:lnTo>
                    <a:lnTo>
                      <a:pt x="228" y="600"/>
                    </a:lnTo>
                    <a:lnTo>
                      <a:pt x="256" y="606"/>
                    </a:lnTo>
                    <a:lnTo>
                      <a:pt x="286" y="608"/>
                    </a:lnTo>
                    <a:lnTo>
                      <a:pt x="316" y="610"/>
                    </a:lnTo>
                    <a:lnTo>
                      <a:pt x="346" y="606"/>
                    </a:lnTo>
                    <a:lnTo>
                      <a:pt x="374" y="602"/>
                    </a:lnTo>
                    <a:lnTo>
                      <a:pt x="404" y="594"/>
                    </a:lnTo>
                    <a:lnTo>
                      <a:pt x="434" y="582"/>
                    </a:lnTo>
                    <a:lnTo>
                      <a:pt x="434" y="582"/>
                    </a:lnTo>
                    <a:lnTo>
                      <a:pt x="458" y="568"/>
                    </a:lnTo>
                    <a:lnTo>
                      <a:pt x="482" y="554"/>
                    </a:lnTo>
                    <a:lnTo>
                      <a:pt x="504" y="536"/>
                    </a:lnTo>
                    <a:lnTo>
                      <a:pt x="524" y="518"/>
                    </a:lnTo>
                    <a:lnTo>
                      <a:pt x="542" y="498"/>
                    </a:lnTo>
                    <a:lnTo>
                      <a:pt x="558" y="478"/>
                    </a:lnTo>
                    <a:lnTo>
                      <a:pt x="572" y="454"/>
                    </a:lnTo>
                    <a:lnTo>
                      <a:pt x="584" y="432"/>
                    </a:lnTo>
                    <a:lnTo>
                      <a:pt x="592" y="406"/>
                    </a:lnTo>
                    <a:lnTo>
                      <a:pt x="600" y="382"/>
                    </a:lnTo>
                    <a:lnTo>
                      <a:pt x="606" y="356"/>
                    </a:lnTo>
                    <a:lnTo>
                      <a:pt x="610" y="330"/>
                    </a:lnTo>
                    <a:lnTo>
                      <a:pt x="610" y="302"/>
                    </a:lnTo>
                    <a:lnTo>
                      <a:pt x="610" y="276"/>
                    </a:lnTo>
                    <a:lnTo>
                      <a:pt x="606" y="248"/>
                    </a:lnTo>
                    <a:lnTo>
                      <a:pt x="600" y="222"/>
                    </a:lnTo>
                    <a:lnTo>
                      <a:pt x="470" y="262"/>
                    </a:lnTo>
                    <a:lnTo>
                      <a:pt x="470" y="262"/>
                    </a:lnTo>
                    <a:lnTo>
                      <a:pt x="474" y="276"/>
                    </a:lnTo>
                    <a:lnTo>
                      <a:pt x="476" y="292"/>
                    </a:lnTo>
                    <a:lnTo>
                      <a:pt x="476" y="306"/>
                    </a:lnTo>
                    <a:lnTo>
                      <a:pt x="474" y="320"/>
                    </a:lnTo>
                    <a:lnTo>
                      <a:pt x="472" y="336"/>
                    </a:lnTo>
                    <a:lnTo>
                      <a:pt x="470" y="350"/>
                    </a:lnTo>
                    <a:lnTo>
                      <a:pt x="466" y="364"/>
                    </a:lnTo>
                    <a:lnTo>
                      <a:pt x="460" y="376"/>
                    </a:lnTo>
                    <a:lnTo>
                      <a:pt x="454" y="390"/>
                    </a:lnTo>
                    <a:lnTo>
                      <a:pt x="446" y="402"/>
                    </a:lnTo>
                    <a:lnTo>
                      <a:pt x="436" y="414"/>
                    </a:lnTo>
                    <a:lnTo>
                      <a:pt x="426" y="424"/>
                    </a:lnTo>
                    <a:lnTo>
                      <a:pt x="416" y="434"/>
                    </a:lnTo>
                    <a:lnTo>
                      <a:pt x="404" y="444"/>
                    </a:lnTo>
                    <a:lnTo>
                      <a:pt x="390" y="452"/>
                    </a:lnTo>
                    <a:lnTo>
                      <a:pt x="376" y="460"/>
                    </a:lnTo>
                    <a:lnTo>
                      <a:pt x="376" y="460"/>
                    </a:lnTo>
                    <a:lnTo>
                      <a:pt x="360" y="466"/>
                    </a:lnTo>
                    <a:lnTo>
                      <a:pt x="344" y="470"/>
                    </a:lnTo>
                    <a:lnTo>
                      <a:pt x="328" y="474"/>
                    </a:lnTo>
                    <a:lnTo>
                      <a:pt x="312" y="474"/>
                    </a:lnTo>
                    <a:lnTo>
                      <a:pt x="294" y="474"/>
                    </a:lnTo>
                    <a:lnTo>
                      <a:pt x="278" y="472"/>
                    </a:lnTo>
                    <a:lnTo>
                      <a:pt x="262" y="470"/>
                    </a:lnTo>
                    <a:lnTo>
                      <a:pt x="246" y="464"/>
                    </a:lnTo>
                    <a:lnTo>
                      <a:pt x="232" y="458"/>
                    </a:lnTo>
                    <a:lnTo>
                      <a:pt x="218" y="450"/>
                    </a:lnTo>
                    <a:lnTo>
                      <a:pt x="204" y="440"/>
                    </a:lnTo>
                    <a:lnTo>
                      <a:pt x="192" y="430"/>
                    </a:lnTo>
                    <a:lnTo>
                      <a:pt x="180" y="418"/>
                    </a:lnTo>
                    <a:lnTo>
                      <a:pt x="168" y="406"/>
                    </a:lnTo>
                    <a:lnTo>
                      <a:pt x="160" y="392"/>
                    </a:lnTo>
                    <a:lnTo>
                      <a:pt x="152" y="376"/>
                    </a:lnTo>
                    <a:lnTo>
                      <a:pt x="152" y="376"/>
                    </a:lnTo>
                    <a:lnTo>
                      <a:pt x="144" y="360"/>
                    </a:lnTo>
                    <a:lnTo>
                      <a:pt x="140" y="344"/>
                    </a:lnTo>
                    <a:lnTo>
                      <a:pt x="136" y="326"/>
                    </a:lnTo>
                    <a:lnTo>
                      <a:pt x="136" y="310"/>
                    </a:lnTo>
                    <a:lnTo>
                      <a:pt x="136" y="294"/>
                    </a:lnTo>
                    <a:lnTo>
                      <a:pt x="138" y="278"/>
                    </a:lnTo>
                    <a:lnTo>
                      <a:pt x="142" y="262"/>
                    </a:lnTo>
                    <a:lnTo>
                      <a:pt x="146" y="246"/>
                    </a:lnTo>
                    <a:lnTo>
                      <a:pt x="152" y="230"/>
                    </a:lnTo>
                    <a:lnTo>
                      <a:pt x="160" y="216"/>
                    </a:lnTo>
                    <a:lnTo>
                      <a:pt x="170" y="202"/>
                    </a:lnTo>
                    <a:lnTo>
                      <a:pt x="180" y="190"/>
                    </a:lnTo>
                    <a:lnTo>
                      <a:pt x="192" y="178"/>
                    </a:lnTo>
                    <a:lnTo>
                      <a:pt x="204" y="168"/>
                    </a:lnTo>
                    <a:lnTo>
                      <a:pt x="220" y="158"/>
                    </a:lnTo>
                    <a:lnTo>
                      <a:pt x="234" y="150"/>
                    </a:lnTo>
                    <a:lnTo>
                      <a:pt x="234" y="150"/>
                    </a:lnTo>
                    <a:lnTo>
                      <a:pt x="250" y="144"/>
                    </a:lnTo>
                    <a:lnTo>
                      <a:pt x="266" y="140"/>
                    </a:lnTo>
                    <a:lnTo>
                      <a:pt x="280" y="136"/>
                    </a:lnTo>
                    <a:lnTo>
                      <a:pt x="296" y="134"/>
                    </a:lnTo>
                    <a:lnTo>
                      <a:pt x="312" y="134"/>
                    </a:lnTo>
                    <a:lnTo>
                      <a:pt x="328" y="136"/>
                    </a:lnTo>
                    <a:lnTo>
                      <a:pt x="342" y="138"/>
                    </a:lnTo>
                    <a:lnTo>
                      <a:pt x="358" y="142"/>
                    </a:lnTo>
                    <a:lnTo>
                      <a:pt x="372" y="148"/>
                    </a:lnTo>
                    <a:lnTo>
                      <a:pt x="386" y="154"/>
                    </a:lnTo>
                    <a:lnTo>
                      <a:pt x="400" y="162"/>
                    </a:lnTo>
                    <a:lnTo>
                      <a:pt x="412" y="172"/>
                    </a:lnTo>
                    <a:lnTo>
                      <a:pt x="424" y="182"/>
                    </a:lnTo>
                    <a:lnTo>
                      <a:pt x="434" y="194"/>
                    </a:lnTo>
                    <a:lnTo>
                      <a:pt x="444" y="206"/>
                    </a:lnTo>
                    <a:lnTo>
                      <a:pt x="452" y="220"/>
                    </a:lnTo>
                    <a:lnTo>
                      <a:pt x="566" y="146"/>
                    </a:lnTo>
                    <a:lnTo>
                      <a:pt x="566" y="146"/>
                    </a:lnTo>
                    <a:lnTo>
                      <a:pt x="550" y="122"/>
                    </a:lnTo>
                    <a:lnTo>
                      <a:pt x="532" y="102"/>
                    </a:lnTo>
                    <a:lnTo>
                      <a:pt x="514" y="82"/>
                    </a:lnTo>
                    <a:lnTo>
                      <a:pt x="492" y="64"/>
                    </a:lnTo>
                    <a:lnTo>
                      <a:pt x="470" y="48"/>
                    </a:lnTo>
                    <a:lnTo>
                      <a:pt x="446" y="34"/>
                    </a:lnTo>
                    <a:lnTo>
                      <a:pt x="422" y="22"/>
                    </a:lnTo>
                    <a:lnTo>
                      <a:pt x="396" y="14"/>
                    </a:lnTo>
                    <a:lnTo>
                      <a:pt x="370" y="6"/>
                    </a:lnTo>
                    <a:lnTo>
                      <a:pt x="342" y="2"/>
                    </a:lnTo>
                    <a:lnTo>
                      <a:pt x="316" y="0"/>
                    </a:lnTo>
                    <a:lnTo>
                      <a:pt x="288" y="0"/>
                    </a:lnTo>
                    <a:lnTo>
                      <a:pt x="260" y="4"/>
                    </a:lnTo>
                    <a:lnTo>
                      <a:pt x="232" y="8"/>
                    </a:lnTo>
                    <a:lnTo>
                      <a:pt x="206" y="16"/>
                    </a:lnTo>
                    <a:lnTo>
                      <a:pt x="178" y="28"/>
                    </a:lnTo>
                    <a:lnTo>
                      <a:pt x="17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sp>
            <p:nvSpPr>
              <p:cNvPr id="38" name="Freeform 57"/>
              <p:cNvSpPr>
                <a:spLocks/>
              </p:cNvSpPr>
              <p:nvPr/>
            </p:nvSpPr>
            <p:spPr bwMode="auto">
              <a:xfrm>
                <a:off x="3027363" y="528638"/>
                <a:ext cx="1171575" cy="663575"/>
              </a:xfrm>
              <a:custGeom>
                <a:avLst/>
                <a:gdLst>
                  <a:gd name="T0" fmla="*/ 0 w 738"/>
                  <a:gd name="T1" fmla="*/ 418 h 418"/>
                  <a:gd name="T2" fmla="*/ 738 w 738"/>
                  <a:gd name="T3" fmla="*/ 188 h 418"/>
                  <a:gd name="T4" fmla="*/ 650 w 738"/>
                  <a:gd name="T5" fmla="*/ 0 h 418"/>
                  <a:gd name="T6" fmla="*/ 0 w 738"/>
                  <a:gd name="T7" fmla="*/ 418 h 418"/>
                </a:gdLst>
                <a:ahLst/>
                <a:cxnLst>
                  <a:cxn ang="0">
                    <a:pos x="T0" y="T1"/>
                  </a:cxn>
                  <a:cxn ang="0">
                    <a:pos x="T2" y="T3"/>
                  </a:cxn>
                  <a:cxn ang="0">
                    <a:pos x="T4" y="T5"/>
                  </a:cxn>
                  <a:cxn ang="0">
                    <a:pos x="T6" y="T7"/>
                  </a:cxn>
                </a:cxnLst>
                <a:rect l="0" t="0" r="r" b="b"/>
                <a:pathLst>
                  <a:path w="738" h="418">
                    <a:moveTo>
                      <a:pt x="0" y="418"/>
                    </a:moveTo>
                    <a:lnTo>
                      <a:pt x="738" y="188"/>
                    </a:lnTo>
                    <a:lnTo>
                      <a:pt x="650" y="0"/>
                    </a:lnTo>
                    <a:lnTo>
                      <a:pt x="0"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a:ea typeface="宋体" panose="02010600030101010101" pitchFamily="2" charset="-122"/>
                </a:endParaRPr>
              </a:p>
            </p:txBody>
          </p:sp>
        </p:grpSp>
      </p:grpSp>
      <p:grpSp>
        <p:nvGrpSpPr>
          <p:cNvPr id="2" name="Group 1"/>
          <p:cNvGrpSpPr/>
          <p:nvPr/>
        </p:nvGrpSpPr>
        <p:grpSpPr>
          <a:xfrm>
            <a:off x="8492067" y="3336169"/>
            <a:ext cx="2510367" cy="2535767"/>
            <a:chOff x="8492067" y="3147485"/>
            <a:chExt cx="2510367" cy="2535767"/>
          </a:xfrm>
        </p:grpSpPr>
        <p:sp>
          <p:nvSpPr>
            <p:cNvPr id="25605" name="Freeform 8"/>
            <p:cNvSpPr>
              <a:spLocks/>
            </p:cNvSpPr>
            <p:nvPr/>
          </p:nvSpPr>
          <p:spPr bwMode="auto">
            <a:xfrm>
              <a:off x="8492067" y="3147485"/>
              <a:ext cx="2510367" cy="2535767"/>
            </a:xfrm>
            <a:custGeom>
              <a:avLst/>
              <a:gdLst>
                <a:gd name="T0" fmla="*/ 1476 w 1582"/>
                <a:gd name="T1" fmla="*/ 0 h 1598"/>
                <a:gd name="T2" fmla="*/ 98 w 1582"/>
                <a:gd name="T3" fmla="*/ 0 h 1598"/>
                <a:gd name="T4" fmla="*/ 84 w 1582"/>
                <a:gd name="T5" fmla="*/ 2 h 1598"/>
                <a:gd name="T6" fmla="*/ 70 w 1582"/>
                <a:gd name="T7" fmla="*/ 4 h 1598"/>
                <a:gd name="T8" fmla="*/ 58 w 1582"/>
                <a:gd name="T9" fmla="*/ 8 h 1598"/>
                <a:gd name="T10" fmla="*/ 46 w 1582"/>
                <a:gd name="T11" fmla="*/ 12 h 1598"/>
                <a:gd name="T12" fmla="*/ 36 w 1582"/>
                <a:gd name="T13" fmla="*/ 18 h 1598"/>
                <a:gd name="T14" fmla="*/ 26 w 1582"/>
                <a:gd name="T15" fmla="*/ 26 h 1598"/>
                <a:gd name="T16" fmla="*/ 18 w 1582"/>
                <a:gd name="T17" fmla="*/ 36 h 1598"/>
                <a:gd name="T18" fmla="*/ 10 w 1582"/>
                <a:gd name="T19" fmla="*/ 46 h 1598"/>
                <a:gd name="T20" fmla="*/ 6 w 1582"/>
                <a:gd name="T21" fmla="*/ 56 h 1598"/>
                <a:gd name="T22" fmla="*/ 2 w 1582"/>
                <a:gd name="T23" fmla="*/ 68 h 1598"/>
                <a:gd name="T24" fmla="*/ 0 w 1582"/>
                <a:gd name="T25" fmla="*/ 80 h 1598"/>
                <a:gd name="T26" fmla="*/ 0 w 1582"/>
                <a:gd name="T27" fmla="*/ 94 h 1598"/>
                <a:gd name="T28" fmla="*/ 2 w 1582"/>
                <a:gd name="T29" fmla="*/ 106 h 1598"/>
                <a:gd name="T30" fmla="*/ 6 w 1582"/>
                <a:gd name="T31" fmla="*/ 120 h 1598"/>
                <a:gd name="T32" fmla="*/ 12 w 1582"/>
                <a:gd name="T33" fmla="*/ 136 h 1598"/>
                <a:gd name="T34" fmla="*/ 20 w 1582"/>
                <a:gd name="T35" fmla="*/ 150 h 1598"/>
                <a:gd name="T36" fmla="*/ 720 w 1582"/>
                <a:gd name="T37" fmla="*/ 1538 h 1598"/>
                <a:gd name="T38" fmla="*/ 726 w 1582"/>
                <a:gd name="T39" fmla="*/ 1552 h 1598"/>
                <a:gd name="T40" fmla="*/ 734 w 1582"/>
                <a:gd name="T41" fmla="*/ 1564 h 1598"/>
                <a:gd name="T42" fmla="*/ 744 w 1582"/>
                <a:gd name="T43" fmla="*/ 1574 h 1598"/>
                <a:gd name="T44" fmla="*/ 752 w 1582"/>
                <a:gd name="T45" fmla="*/ 1582 h 1598"/>
                <a:gd name="T46" fmla="*/ 760 w 1582"/>
                <a:gd name="T47" fmla="*/ 1588 h 1598"/>
                <a:gd name="T48" fmla="*/ 770 w 1582"/>
                <a:gd name="T49" fmla="*/ 1594 h 1598"/>
                <a:gd name="T50" fmla="*/ 780 w 1582"/>
                <a:gd name="T51" fmla="*/ 1596 h 1598"/>
                <a:gd name="T52" fmla="*/ 788 w 1582"/>
                <a:gd name="T53" fmla="*/ 1598 h 1598"/>
                <a:gd name="T54" fmla="*/ 798 w 1582"/>
                <a:gd name="T55" fmla="*/ 1596 h 1598"/>
                <a:gd name="T56" fmla="*/ 808 w 1582"/>
                <a:gd name="T57" fmla="*/ 1594 h 1598"/>
                <a:gd name="T58" fmla="*/ 816 w 1582"/>
                <a:gd name="T59" fmla="*/ 1588 h 1598"/>
                <a:gd name="T60" fmla="*/ 826 w 1582"/>
                <a:gd name="T61" fmla="*/ 1582 h 1598"/>
                <a:gd name="T62" fmla="*/ 834 w 1582"/>
                <a:gd name="T63" fmla="*/ 1574 h 1598"/>
                <a:gd name="T64" fmla="*/ 842 w 1582"/>
                <a:gd name="T65" fmla="*/ 1564 h 1598"/>
                <a:gd name="T66" fmla="*/ 850 w 1582"/>
                <a:gd name="T67" fmla="*/ 1552 h 1598"/>
                <a:gd name="T68" fmla="*/ 858 w 1582"/>
                <a:gd name="T69" fmla="*/ 1538 h 1598"/>
                <a:gd name="T70" fmla="*/ 1566 w 1582"/>
                <a:gd name="T71" fmla="*/ 140 h 1598"/>
                <a:gd name="T72" fmla="*/ 1572 w 1582"/>
                <a:gd name="T73" fmla="*/ 126 h 1598"/>
                <a:gd name="T74" fmla="*/ 1578 w 1582"/>
                <a:gd name="T75" fmla="*/ 112 h 1598"/>
                <a:gd name="T76" fmla="*/ 1580 w 1582"/>
                <a:gd name="T77" fmla="*/ 98 h 1598"/>
                <a:gd name="T78" fmla="*/ 1582 w 1582"/>
                <a:gd name="T79" fmla="*/ 84 h 1598"/>
                <a:gd name="T80" fmla="*/ 1582 w 1582"/>
                <a:gd name="T81" fmla="*/ 72 h 1598"/>
                <a:gd name="T82" fmla="*/ 1578 w 1582"/>
                <a:gd name="T83" fmla="*/ 60 h 1598"/>
                <a:gd name="T84" fmla="*/ 1576 w 1582"/>
                <a:gd name="T85" fmla="*/ 50 h 1598"/>
                <a:gd name="T86" fmla="*/ 1570 w 1582"/>
                <a:gd name="T87" fmla="*/ 40 h 1598"/>
                <a:gd name="T88" fmla="*/ 1564 w 1582"/>
                <a:gd name="T89" fmla="*/ 32 h 1598"/>
                <a:gd name="T90" fmla="*/ 1554 w 1582"/>
                <a:gd name="T91" fmla="*/ 24 h 1598"/>
                <a:gd name="T92" fmla="*/ 1546 w 1582"/>
                <a:gd name="T93" fmla="*/ 16 h 1598"/>
                <a:gd name="T94" fmla="*/ 1534 w 1582"/>
                <a:gd name="T95" fmla="*/ 10 h 1598"/>
                <a:gd name="T96" fmla="*/ 1522 w 1582"/>
                <a:gd name="T97" fmla="*/ 6 h 1598"/>
                <a:gd name="T98" fmla="*/ 1508 w 1582"/>
                <a:gd name="T99" fmla="*/ 4 h 1598"/>
                <a:gd name="T100" fmla="*/ 1492 w 1582"/>
                <a:gd name="T101" fmla="*/ 0 h 1598"/>
                <a:gd name="T102" fmla="*/ 1476 w 1582"/>
                <a:gd name="T103"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2" h="1598">
                  <a:moveTo>
                    <a:pt x="1476" y="0"/>
                  </a:move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close/>
                </a:path>
              </a:pathLst>
            </a:custGeom>
            <a:solidFill>
              <a:srgbClr val="D75530"/>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15" name="文本框 31"/>
            <p:cNvSpPr txBox="1">
              <a:spLocks noChangeArrowheads="1"/>
            </p:cNvSpPr>
            <p:nvPr/>
          </p:nvSpPr>
          <p:spPr bwMode="auto">
            <a:xfrm>
              <a:off x="8993718" y="3204634"/>
              <a:ext cx="9271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a:solidFill>
                    <a:schemeClr val="bg1"/>
                  </a:solidFill>
                  <a:ea typeface="MS Gothic" panose="020B0609070205080204" pitchFamily="49" charset="-128"/>
                </a:rPr>
                <a:t>04</a:t>
              </a:r>
              <a:endParaRPr lang="en-US" altLang="en-US" sz="4400">
                <a:solidFill>
                  <a:schemeClr val="bg1"/>
                </a:solidFill>
                <a:ea typeface="MS Gothic" panose="020B0609070205080204" pitchFamily="49" charset="-128"/>
              </a:endParaRPr>
            </a:p>
          </p:txBody>
        </p:sp>
        <p:cxnSp>
          <p:nvCxnSpPr>
            <p:cNvPr id="25617" name="直接连接符 33"/>
            <p:cNvCxnSpPr>
              <a:cxnSpLocks noChangeShapeType="1"/>
            </p:cNvCxnSpPr>
            <p:nvPr/>
          </p:nvCxnSpPr>
          <p:spPr bwMode="auto">
            <a:xfrm>
              <a:off x="8925984" y="3987800"/>
              <a:ext cx="15494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21" name="文本框 83"/>
            <p:cNvSpPr txBox="1">
              <a:spLocks noChangeArrowheads="1"/>
            </p:cNvSpPr>
            <p:nvPr/>
          </p:nvSpPr>
          <p:spPr bwMode="auto">
            <a:xfrm>
              <a:off x="9230575" y="4114800"/>
              <a:ext cx="11144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defTabSz="914400">
                <a:lnSpc>
                  <a:spcPct val="100000"/>
                </a:lnSpc>
                <a:spcBef>
                  <a:spcPts val="0"/>
                </a:spcBef>
                <a:buNone/>
                <a:defRPr/>
              </a:pPr>
              <a:r>
                <a:rPr lang="zh-CN" alt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反馈滞后</a:t>
              </a:r>
              <a:endParaRPr 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40"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1527" y="3167129"/>
              <a:ext cx="551870" cy="737820"/>
            </a:xfrm>
            <a:prstGeom prst="rect">
              <a:avLst/>
            </a:prstGeom>
            <a:solidFill>
              <a:srgbClr val="0070C0">
                <a:alpha val="0"/>
              </a:srgbClr>
            </a:solidFill>
            <a:ln>
              <a:noFill/>
            </a:ln>
            <a:extLst/>
          </p:spPr>
        </p:pic>
      </p:grpSp>
      <p:grpSp>
        <p:nvGrpSpPr>
          <p:cNvPr id="6" name="Group 5"/>
          <p:cNvGrpSpPr/>
          <p:nvPr/>
        </p:nvGrpSpPr>
        <p:grpSpPr>
          <a:xfrm>
            <a:off x="1051985" y="2402418"/>
            <a:ext cx="2504016" cy="2517925"/>
            <a:chOff x="1051985" y="2402418"/>
            <a:chExt cx="2504016" cy="2517925"/>
          </a:xfrm>
        </p:grpSpPr>
        <p:grpSp>
          <p:nvGrpSpPr>
            <p:cNvPr id="5" name="Group 4"/>
            <p:cNvGrpSpPr/>
            <p:nvPr/>
          </p:nvGrpSpPr>
          <p:grpSpPr>
            <a:xfrm>
              <a:off x="1051985" y="2402418"/>
              <a:ext cx="2504016" cy="2517925"/>
              <a:chOff x="1051985" y="2402418"/>
              <a:chExt cx="2504016" cy="2517925"/>
            </a:xfrm>
          </p:grpSpPr>
          <p:sp>
            <p:nvSpPr>
              <p:cNvPr id="25603" name="Freeform 6"/>
              <p:cNvSpPr>
                <a:spLocks/>
              </p:cNvSpPr>
              <p:nvPr/>
            </p:nvSpPr>
            <p:spPr bwMode="auto">
              <a:xfrm>
                <a:off x="1051985" y="2402418"/>
                <a:ext cx="2504016" cy="2517925"/>
              </a:xfrm>
              <a:custGeom>
                <a:avLst/>
                <a:gdLst>
                  <a:gd name="T0" fmla="*/ 104 w 1588"/>
                  <a:gd name="T1" fmla="*/ 1596 h 1596"/>
                  <a:gd name="T2" fmla="*/ 1470 w 1588"/>
                  <a:gd name="T3" fmla="*/ 1596 h 1596"/>
                  <a:gd name="T4" fmla="*/ 1488 w 1588"/>
                  <a:gd name="T5" fmla="*/ 1596 h 1596"/>
                  <a:gd name="T6" fmla="*/ 1506 w 1588"/>
                  <a:gd name="T7" fmla="*/ 1594 h 1596"/>
                  <a:gd name="T8" fmla="*/ 1520 w 1588"/>
                  <a:gd name="T9" fmla="*/ 1590 h 1596"/>
                  <a:gd name="T10" fmla="*/ 1534 w 1588"/>
                  <a:gd name="T11" fmla="*/ 1584 h 1596"/>
                  <a:gd name="T12" fmla="*/ 1548 w 1588"/>
                  <a:gd name="T13" fmla="*/ 1578 h 1596"/>
                  <a:gd name="T14" fmla="*/ 1558 w 1588"/>
                  <a:gd name="T15" fmla="*/ 1570 h 1596"/>
                  <a:gd name="T16" fmla="*/ 1566 w 1588"/>
                  <a:gd name="T17" fmla="*/ 1562 h 1596"/>
                  <a:gd name="T18" fmla="*/ 1574 w 1588"/>
                  <a:gd name="T19" fmla="*/ 1552 h 1596"/>
                  <a:gd name="T20" fmla="*/ 1580 w 1588"/>
                  <a:gd name="T21" fmla="*/ 1540 h 1596"/>
                  <a:gd name="T22" fmla="*/ 1584 w 1588"/>
                  <a:gd name="T23" fmla="*/ 1528 h 1596"/>
                  <a:gd name="T24" fmla="*/ 1586 w 1588"/>
                  <a:gd name="T25" fmla="*/ 1516 h 1596"/>
                  <a:gd name="T26" fmla="*/ 1588 w 1588"/>
                  <a:gd name="T27" fmla="*/ 1504 h 1596"/>
                  <a:gd name="T28" fmla="*/ 1586 w 1588"/>
                  <a:gd name="T29" fmla="*/ 1490 h 1596"/>
                  <a:gd name="T30" fmla="*/ 1584 w 1588"/>
                  <a:gd name="T31" fmla="*/ 1476 h 1596"/>
                  <a:gd name="T32" fmla="*/ 1578 w 1588"/>
                  <a:gd name="T33" fmla="*/ 1462 h 1596"/>
                  <a:gd name="T34" fmla="*/ 1572 w 1588"/>
                  <a:gd name="T35" fmla="*/ 1446 h 1596"/>
                  <a:gd name="T36" fmla="*/ 862 w 1588"/>
                  <a:gd name="T37" fmla="*/ 58 h 1596"/>
                  <a:gd name="T38" fmla="*/ 854 w 1588"/>
                  <a:gd name="T39" fmla="*/ 44 h 1596"/>
                  <a:gd name="T40" fmla="*/ 846 w 1588"/>
                  <a:gd name="T41" fmla="*/ 32 h 1596"/>
                  <a:gd name="T42" fmla="*/ 836 w 1588"/>
                  <a:gd name="T43" fmla="*/ 22 h 1596"/>
                  <a:gd name="T44" fmla="*/ 828 w 1588"/>
                  <a:gd name="T45" fmla="*/ 14 h 1596"/>
                  <a:gd name="T46" fmla="*/ 818 w 1588"/>
                  <a:gd name="T47" fmla="*/ 8 h 1596"/>
                  <a:gd name="T48" fmla="*/ 808 w 1588"/>
                  <a:gd name="T49" fmla="*/ 4 h 1596"/>
                  <a:gd name="T50" fmla="*/ 798 w 1588"/>
                  <a:gd name="T51" fmla="*/ 0 h 1596"/>
                  <a:gd name="T52" fmla="*/ 788 w 1588"/>
                  <a:gd name="T53" fmla="*/ 0 h 1596"/>
                  <a:gd name="T54" fmla="*/ 778 w 1588"/>
                  <a:gd name="T55" fmla="*/ 0 h 1596"/>
                  <a:gd name="T56" fmla="*/ 768 w 1588"/>
                  <a:gd name="T57" fmla="*/ 4 h 1596"/>
                  <a:gd name="T58" fmla="*/ 758 w 1588"/>
                  <a:gd name="T59" fmla="*/ 8 h 1596"/>
                  <a:gd name="T60" fmla="*/ 748 w 1588"/>
                  <a:gd name="T61" fmla="*/ 14 h 1596"/>
                  <a:gd name="T62" fmla="*/ 738 w 1588"/>
                  <a:gd name="T63" fmla="*/ 22 h 1596"/>
                  <a:gd name="T64" fmla="*/ 730 w 1588"/>
                  <a:gd name="T65" fmla="*/ 32 h 1596"/>
                  <a:gd name="T66" fmla="*/ 722 w 1588"/>
                  <a:gd name="T67" fmla="*/ 44 h 1596"/>
                  <a:gd name="T68" fmla="*/ 714 w 1588"/>
                  <a:gd name="T69" fmla="*/ 58 h 1596"/>
                  <a:gd name="T70" fmla="*/ 14 w 1588"/>
                  <a:gd name="T71" fmla="*/ 1456 h 1596"/>
                  <a:gd name="T72" fmla="*/ 8 w 1588"/>
                  <a:gd name="T73" fmla="*/ 1472 h 1596"/>
                  <a:gd name="T74" fmla="*/ 4 w 1588"/>
                  <a:gd name="T75" fmla="*/ 1486 h 1596"/>
                  <a:gd name="T76" fmla="*/ 0 w 1588"/>
                  <a:gd name="T77" fmla="*/ 1500 h 1596"/>
                  <a:gd name="T78" fmla="*/ 0 w 1588"/>
                  <a:gd name="T79" fmla="*/ 1512 h 1596"/>
                  <a:gd name="T80" fmla="*/ 0 w 1588"/>
                  <a:gd name="T81" fmla="*/ 1524 h 1596"/>
                  <a:gd name="T82" fmla="*/ 2 w 1588"/>
                  <a:gd name="T83" fmla="*/ 1536 h 1596"/>
                  <a:gd name="T84" fmla="*/ 6 w 1588"/>
                  <a:gd name="T85" fmla="*/ 1546 h 1596"/>
                  <a:gd name="T86" fmla="*/ 12 w 1588"/>
                  <a:gd name="T87" fmla="*/ 1556 h 1596"/>
                  <a:gd name="T88" fmla="*/ 18 w 1588"/>
                  <a:gd name="T89" fmla="*/ 1566 h 1596"/>
                  <a:gd name="T90" fmla="*/ 26 w 1588"/>
                  <a:gd name="T91" fmla="*/ 1574 h 1596"/>
                  <a:gd name="T92" fmla="*/ 36 w 1588"/>
                  <a:gd name="T93" fmla="*/ 1580 h 1596"/>
                  <a:gd name="T94" fmla="*/ 48 w 1588"/>
                  <a:gd name="T95" fmla="*/ 1586 h 1596"/>
                  <a:gd name="T96" fmla="*/ 60 w 1588"/>
                  <a:gd name="T97" fmla="*/ 1590 h 1596"/>
                  <a:gd name="T98" fmla="*/ 74 w 1588"/>
                  <a:gd name="T99" fmla="*/ 1594 h 1596"/>
                  <a:gd name="T100" fmla="*/ 88 w 1588"/>
                  <a:gd name="T101" fmla="*/ 1596 h 1596"/>
                  <a:gd name="T102" fmla="*/ 104 w 1588"/>
                  <a:gd name="T103"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8" h="1596">
                    <a:moveTo>
                      <a:pt x="104" y="1596"/>
                    </a:move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close/>
                  </a:path>
                </a:pathLst>
              </a:custGeom>
              <a:solidFill>
                <a:srgbClr val="563F6A"/>
              </a:solidFill>
              <a:ln>
                <a:noFill/>
              </a:ln>
              <a:extLst>
                <a:ext uri="{91240B29-F687-4F45-9708-019B960494DF}">
                  <a14:hiddenLine xmlns:a14="http://schemas.microsoft.com/office/drawing/2010/main" w="9525">
                    <a:solidFill>
                      <a:srgbClr val="000000"/>
                    </a:solidFill>
                    <a:round/>
                    <a:headEnd/>
                    <a:tailEnd/>
                  </a14:hiddenLine>
                </a:ext>
              </a:extLst>
            </p:spPr>
            <p:txBody>
              <a:bodyPr lIns="91440" tIns="45720" rIns="91440" bIns="45720"/>
              <a:lstStyle/>
              <a:p>
                <a:endParaRPr lang="en-US" sz="2400"/>
              </a:p>
            </p:txBody>
          </p:sp>
          <p:sp>
            <p:nvSpPr>
              <p:cNvPr id="25606" name="文本框 19"/>
              <p:cNvSpPr txBox="1">
                <a:spLocks noChangeArrowheads="1"/>
              </p:cNvSpPr>
              <p:nvPr/>
            </p:nvSpPr>
            <p:spPr bwMode="auto">
              <a:xfrm>
                <a:off x="1553633" y="3382434"/>
                <a:ext cx="823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sz="4400" dirty="0">
                    <a:solidFill>
                      <a:schemeClr val="bg1"/>
                    </a:solidFill>
                    <a:ea typeface="MS Gothic" panose="020B0609070205080204" pitchFamily="49" charset="-128"/>
                  </a:rPr>
                  <a:t>01</a:t>
                </a:r>
                <a:endParaRPr lang="en-US" altLang="en-US" sz="4400" dirty="0">
                  <a:solidFill>
                    <a:schemeClr val="bg1"/>
                  </a:solidFill>
                  <a:ea typeface="MS Gothic" panose="020B0609070205080204" pitchFamily="49" charset="-128"/>
                </a:endParaRPr>
              </a:p>
            </p:txBody>
          </p:sp>
          <p:cxnSp>
            <p:nvCxnSpPr>
              <p:cNvPr id="25608" name="直接连接符 21"/>
              <p:cNvCxnSpPr>
                <a:cxnSpLocks noChangeShapeType="1"/>
              </p:cNvCxnSpPr>
              <p:nvPr/>
            </p:nvCxnSpPr>
            <p:spPr bwMode="auto">
              <a:xfrm>
                <a:off x="1538817" y="4147761"/>
                <a:ext cx="154728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25618" name="文本框 83"/>
              <p:cNvSpPr txBox="1">
                <a:spLocks noChangeArrowheads="1"/>
              </p:cNvSpPr>
              <p:nvPr/>
            </p:nvSpPr>
            <p:spPr bwMode="auto">
              <a:xfrm>
                <a:off x="1051985" y="4373034"/>
                <a:ext cx="2406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76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51276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51276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51276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gn="ctr" defTabSz="914400">
                  <a:lnSpc>
                    <a:spcPct val="100000"/>
                  </a:lnSpc>
                  <a:spcBef>
                    <a:spcPts val="0"/>
                  </a:spcBef>
                  <a:buNone/>
                  <a:defRPr/>
                </a:pPr>
                <a:r>
                  <a:rPr lang="zh-CN" alt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大量可用数据未开发</a:t>
                </a:r>
                <a:endParaRPr lang="en-US" sz="1800" b="1"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pic>
          <p:nvPicPr>
            <p:cNvPr id="4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9651" y="3370860"/>
              <a:ext cx="731091" cy="73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4865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91334" y="2398744"/>
            <a:ext cx="2851965" cy="2617755"/>
            <a:chOff x="9799961" y="5021261"/>
            <a:chExt cx="2285676" cy="1813404"/>
          </a:xfrm>
          <a:solidFill>
            <a:srgbClr val="560000"/>
          </a:solidFill>
        </p:grpSpPr>
        <p:sp>
          <p:nvSpPr>
            <p:cNvPr id="13" name="Rectangle 12"/>
            <p:cNvSpPr>
              <a:spLocks/>
            </p:cNvSpPr>
            <p:nvPr/>
          </p:nvSpPr>
          <p:spPr bwMode="auto">
            <a:xfrm>
              <a:off x="9799961" y="5021261"/>
              <a:ext cx="2285676" cy="1813404"/>
            </a:xfrm>
            <a:prstGeom prst="rect">
              <a:avLst/>
            </a:prstGeom>
            <a:solidFill>
              <a:srgbClr val="563F6A"/>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利用现有数据</a:t>
              </a:r>
              <a:endParaRPr lang="en-US" sz="2400" kern="0" spc="-50" dirty="0" smtClean="0">
                <a:solidFill>
                  <a:prstClr val="white"/>
                </a:solidFill>
                <a:latin typeface="Segoe UI Light"/>
              </a:endParaRPr>
            </a:p>
          </p:txBody>
        </p:sp>
        <p:sp>
          <p:nvSpPr>
            <p:cNvPr id="14" name="Freeform 81"/>
            <p:cNvSpPr>
              <a:spLocks noEditPoints="1"/>
            </p:cNvSpPr>
            <p:nvPr/>
          </p:nvSpPr>
          <p:spPr bwMode="black">
            <a:xfrm>
              <a:off x="10304471" y="5287182"/>
              <a:ext cx="1362020" cy="831414"/>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a:defRPr/>
              </a:pPr>
              <a:r>
                <a:rPr lang="en-US" sz="1050" kern="0" dirty="0" smtClean="0">
                  <a:solidFill>
                    <a:srgbClr val="FFFFFF"/>
                  </a:solidFill>
                  <a:latin typeface="Segoe UI"/>
                </a:rPr>
                <a:t> 	</a:t>
              </a:r>
            </a:p>
          </p:txBody>
        </p:sp>
      </p:grpSp>
      <p:grpSp>
        <p:nvGrpSpPr>
          <p:cNvPr id="21" name="Group 20"/>
          <p:cNvGrpSpPr/>
          <p:nvPr/>
        </p:nvGrpSpPr>
        <p:grpSpPr>
          <a:xfrm>
            <a:off x="4216399" y="2407193"/>
            <a:ext cx="2851965" cy="2617755"/>
            <a:chOff x="4216399" y="2407193"/>
            <a:chExt cx="2851965" cy="2617755"/>
          </a:xfrm>
          <a:solidFill>
            <a:srgbClr val="3C9DAD"/>
          </a:solidFill>
        </p:grpSpPr>
        <p:sp>
          <p:nvSpPr>
            <p:cNvPr id="15" name="Rectangle 14"/>
            <p:cNvSpPr>
              <a:spLocks/>
            </p:cNvSpPr>
            <p:nvPr/>
          </p:nvSpPr>
          <p:spPr bwMode="auto">
            <a:xfrm>
              <a:off x="4216399" y="2407193"/>
              <a:ext cx="2851965" cy="2617755"/>
            </a:xfrm>
            <a:prstGeom prst="rect">
              <a:avLst/>
            </a:prstGeom>
            <a:grp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数据监控流程</a:t>
              </a:r>
              <a:endParaRPr lang="en-US" sz="2400" kern="0" spc="-50" dirty="0" smtClean="0">
                <a:solidFill>
                  <a:prstClr val="white"/>
                </a:solidFill>
                <a:latin typeface="Segoe UI Light"/>
              </a:endParaRPr>
            </a:p>
          </p:txBody>
        </p:sp>
        <p:pic>
          <p:nvPicPr>
            <p:cNvPr id="16" name="Picture 2" descr="\\MAGNUM\Projects\Microsoft\Cloud Power FY12\Design\Icons\PNGs\Control.png"/>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874454" y="2673934"/>
              <a:ext cx="1535854" cy="1535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8000349" y="2407193"/>
            <a:ext cx="2851965" cy="2617755"/>
            <a:chOff x="8000349" y="2407193"/>
            <a:chExt cx="2851965" cy="2617755"/>
          </a:xfrm>
        </p:grpSpPr>
        <p:sp>
          <p:nvSpPr>
            <p:cNvPr id="19" name="Rectangle 18"/>
            <p:cNvSpPr>
              <a:spLocks/>
            </p:cNvSpPr>
            <p:nvPr/>
          </p:nvSpPr>
          <p:spPr bwMode="auto">
            <a:xfrm>
              <a:off x="8000349" y="2407193"/>
              <a:ext cx="2851965" cy="2617755"/>
            </a:xfrm>
            <a:prstGeom prst="rect">
              <a:avLst/>
            </a:prstGeom>
            <a:solidFill>
              <a:srgbClr val="FBB834"/>
            </a:solidFill>
            <a:ln w="10795" cap="flat" cmpd="sng" algn="ctr">
              <a:noFill/>
              <a:prstDash val="solid"/>
              <a:headEnd type="none" w="med" len="med"/>
              <a:tailEnd type="none" w="med" len="med"/>
            </a:ln>
            <a:effectLst/>
          </p:spPr>
          <p:txBody>
            <a:bodyPr vert="horz" wrap="square" lIns="137101" tIns="91401" rIns="91401" bIns="46616" numCol="1" rtlCol="0" anchor="b" anchorCtr="0" compatLnSpc="1">
              <a:prstTxWarp prst="textNoShape">
                <a:avLst/>
              </a:prstTxWarp>
            </a:bodyPr>
            <a:lstStyle/>
            <a:p>
              <a:pPr algn="ctr" defTabSz="932364">
                <a:lnSpc>
                  <a:spcPct val="90000"/>
                </a:lnSpc>
                <a:defRPr/>
              </a:pPr>
              <a:r>
                <a:rPr lang="zh-CN" altLang="en-US" sz="2400" kern="0" spc="-50" dirty="0" smtClean="0">
                  <a:solidFill>
                    <a:prstClr val="white"/>
                  </a:solidFill>
                  <a:latin typeface="Segoe UI Light"/>
                </a:rPr>
                <a:t>取代手动的过程</a:t>
              </a:r>
              <a:endParaRPr lang="en-US" sz="2400" kern="0" spc="-50" dirty="0" smtClean="0">
                <a:solidFill>
                  <a:prstClr val="white"/>
                </a:solidFill>
                <a:latin typeface="Segoe UI Light"/>
              </a:endParaRPr>
            </a:p>
          </p:txBody>
        </p:sp>
        <p:sp>
          <p:nvSpPr>
            <p:cNvPr id="23" name="Freeform 22"/>
            <p:cNvSpPr>
              <a:spLocks noChangeAspect="1"/>
            </p:cNvSpPr>
            <p:nvPr/>
          </p:nvSpPr>
          <p:spPr bwMode="auto">
            <a:xfrm rot="19207886">
              <a:off x="9015139" y="2837899"/>
              <a:ext cx="822383" cy="146963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404040"/>
                </a:solidFill>
                <a:latin typeface="Segoe UI"/>
              </a:endParaRPr>
            </a:p>
          </p:txBody>
        </p:sp>
      </p:grpSp>
      <p:grpSp>
        <p:nvGrpSpPr>
          <p:cNvPr id="25" name="组合 6"/>
          <p:cNvGrpSpPr>
            <a:grpSpLocks/>
          </p:cNvGrpSpPr>
          <p:nvPr/>
        </p:nvGrpSpPr>
        <p:grpSpPr bwMode="auto">
          <a:xfrm>
            <a:off x="0" y="377825"/>
            <a:ext cx="1593850" cy="987232"/>
            <a:chOff x="0" y="0"/>
            <a:chExt cx="1062990" cy="663595"/>
          </a:xfrm>
        </p:grpSpPr>
        <p:sp>
          <p:nvSpPr>
            <p:cNvPr id="26" name="矩形 7"/>
            <p:cNvSpPr>
              <a:spLocks noChangeArrowheads="1"/>
            </p:cNvSpPr>
            <p:nvPr userDrawn="1"/>
          </p:nvSpPr>
          <p:spPr bwMode="auto">
            <a:xfrm rot="5400000">
              <a:off x="241103" y="-241103"/>
              <a:ext cx="168280" cy="650486"/>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7" name="矩形 8"/>
            <p:cNvSpPr>
              <a:spLocks noChangeArrowheads="1"/>
            </p:cNvSpPr>
            <p:nvPr userDrawn="1"/>
          </p:nvSpPr>
          <p:spPr bwMode="auto">
            <a:xfrm rot="5400000">
              <a:off x="241103" y="-75998"/>
              <a:ext cx="168280" cy="650486"/>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8" name="矩形 9"/>
            <p:cNvSpPr>
              <a:spLocks noChangeArrowheads="1"/>
            </p:cNvSpPr>
            <p:nvPr userDrawn="1"/>
          </p:nvSpPr>
          <p:spPr bwMode="auto">
            <a:xfrm rot="5400000">
              <a:off x="241103" y="89107"/>
              <a:ext cx="168280" cy="650486"/>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29" name="组合 10"/>
            <p:cNvGrpSpPr>
              <a:grpSpLocks/>
            </p:cNvGrpSpPr>
            <p:nvPr userDrawn="1"/>
          </p:nvGrpSpPr>
          <p:grpSpPr bwMode="auto">
            <a:xfrm>
              <a:off x="0" y="495792"/>
              <a:ext cx="1062990" cy="167803"/>
              <a:chOff x="0" y="0"/>
              <a:chExt cx="1062990" cy="167803"/>
            </a:xfrm>
          </p:grpSpPr>
          <p:sp>
            <p:nvSpPr>
              <p:cNvPr id="30" name="矩形 11"/>
              <p:cNvSpPr>
                <a:spLocks noChangeArrowheads="1"/>
              </p:cNvSpPr>
              <p:nvPr/>
            </p:nvSpPr>
            <p:spPr bwMode="auto">
              <a:xfrm rot="5400000">
                <a:off x="447355" y="-447832"/>
                <a:ext cx="168280" cy="1062990"/>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1" name="燕尾形 12"/>
              <p:cNvSpPr>
                <a:spLocks noChangeArrowheads="1"/>
              </p:cNvSpPr>
              <p:nvPr/>
            </p:nvSpPr>
            <p:spPr bwMode="auto">
              <a:xfrm>
                <a:off x="869431" y="15398"/>
                <a:ext cx="131684" cy="141292"/>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33" name="矩形 16"/>
          <p:cNvSpPr>
            <a:spLocks noChangeArrowheads="1"/>
          </p:cNvSpPr>
          <p:nvPr/>
        </p:nvSpPr>
        <p:spPr bwMode="auto">
          <a:xfrm>
            <a:off x="1710620" y="1008901"/>
            <a:ext cx="1309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sz="2400" dirty="0">
                <a:solidFill>
                  <a:srgbClr val="3E484F"/>
                </a:solidFill>
                <a:ea typeface="方正兰亭超细黑简体" pitchFamily="2" charset="-122"/>
              </a:rPr>
              <a:t>Our Goal</a:t>
            </a:r>
          </a:p>
        </p:txBody>
      </p:sp>
    </p:spTree>
    <p:extLst>
      <p:ext uri="{BB962C8B-B14F-4D97-AF65-F5344CB8AC3E}">
        <p14:creationId xmlns:p14="http://schemas.microsoft.com/office/powerpoint/2010/main" val="256509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以后还可以做的工作</a:t>
            </a:r>
            <a:endParaRPr lang="en-US" dirty="0"/>
          </a:p>
        </p:txBody>
      </p:sp>
      <p:sp>
        <p:nvSpPr>
          <p:cNvPr id="3" name="Content Placeholder 2"/>
          <p:cNvSpPr>
            <a:spLocks noGrp="1"/>
          </p:cNvSpPr>
          <p:nvPr>
            <p:ph idx="1"/>
          </p:nvPr>
        </p:nvSpPr>
        <p:spPr>
          <a:xfrm>
            <a:off x="4152900" y="1785893"/>
            <a:ext cx="3606800" cy="4351338"/>
          </a:xfrm>
        </p:spPr>
        <p:txBody>
          <a:bodyPr/>
          <a:lstStyle/>
          <a:p>
            <a:pPr marL="0" indent="0">
              <a:buNone/>
            </a:pPr>
            <a:r>
              <a:rPr lang="zh-CN" altLang="en-US" dirty="0" smtClean="0">
                <a:latin typeface="新宋体" panose="02010609030101010101" pitchFamily="49" charset="-122"/>
                <a:ea typeface="新宋体" panose="02010609030101010101" pitchFamily="49" charset="-122"/>
              </a:rPr>
              <a:t>测试</a:t>
            </a:r>
            <a:r>
              <a:rPr lang="en-US" altLang="zh-CN" dirty="0" smtClean="0">
                <a:latin typeface="新宋体" panose="02010609030101010101" pitchFamily="49" charset="-122"/>
                <a:ea typeface="新宋体" panose="02010609030101010101" pitchFamily="49" charset="-122"/>
              </a:rPr>
              <a:t>Rule</a:t>
            </a:r>
            <a:r>
              <a:rPr lang="zh-CN" altLang="en-US" dirty="0" smtClean="0">
                <a:latin typeface="新宋体" panose="02010609030101010101" pitchFamily="49" charset="-122"/>
                <a:ea typeface="新宋体" panose="02010609030101010101" pitchFamily="49" charset="-122"/>
              </a:rPr>
              <a:t>的验证</a:t>
            </a:r>
            <a:endParaRPr lang="en-US" altLang="zh-CN" dirty="0" smtClean="0">
              <a:latin typeface="新宋体" panose="02010609030101010101" pitchFamily="49" charset="-122"/>
              <a:ea typeface="新宋体" panose="02010609030101010101" pitchFamily="49" charset="-122"/>
            </a:endParaRPr>
          </a:p>
          <a:p>
            <a:pPr marL="0" indent="0">
              <a:buNone/>
            </a:pPr>
            <a:r>
              <a:rPr lang="zh-CN" altLang="en-US" dirty="0" smtClean="0">
                <a:latin typeface="新宋体" panose="02010609030101010101" pitchFamily="49" charset="-122"/>
                <a:ea typeface="新宋体" panose="02010609030101010101" pitchFamily="49" charset="-122"/>
              </a:rPr>
              <a:t>辅料计划</a:t>
            </a:r>
            <a:endParaRPr lang="en-US" altLang="zh-CN" dirty="0" smtClean="0">
              <a:latin typeface="新宋体" panose="02010609030101010101" pitchFamily="49" charset="-122"/>
              <a:ea typeface="新宋体" panose="02010609030101010101" pitchFamily="49" charset="-122"/>
            </a:endParaRPr>
          </a:p>
          <a:p>
            <a:pPr marL="0" indent="0">
              <a:buNone/>
            </a:pPr>
            <a:r>
              <a:rPr lang="zh-CN" altLang="en-US" dirty="0" smtClean="0">
                <a:latin typeface="新宋体" panose="02010609030101010101" pitchFamily="49" charset="-122"/>
                <a:ea typeface="新宋体" panose="02010609030101010101" pitchFamily="49" charset="-122"/>
              </a:rPr>
              <a:t>取代手工报表</a:t>
            </a:r>
            <a:endParaRPr lang="en-US" altLang="zh-CN" dirty="0" smtClean="0">
              <a:latin typeface="新宋体" panose="02010609030101010101" pitchFamily="49" charset="-122"/>
              <a:ea typeface="新宋体" panose="02010609030101010101" pitchFamily="49" charset="-122"/>
            </a:endParaRPr>
          </a:p>
          <a:p>
            <a:pPr marL="0" indent="0">
              <a:buNone/>
            </a:pPr>
            <a:r>
              <a:rPr lang="en-US" dirty="0">
                <a:latin typeface="新宋体" panose="02010609030101010101" pitchFamily="49" charset="-122"/>
                <a:ea typeface="新宋体" panose="02010609030101010101" pitchFamily="49" charset="-122"/>
              </a:rPr>
              <a:t>A</a:t>
            </a:r>
            <a:r>
              <a:rPr lang="en-US" altLang="zh-CN" dirty="0">
                <a:latin typeface="新宋体" panose="02010609030101010101" pitchFamily="49" charset="-122"/>
                <a:ea typeface="新宋体" panose="02010609030101010101" pitchFamily="49" charset="-122"/>
              </a:rPr>
              <a:t>ged </a:t>
            </a:r>
            <a:r>
              <a:rPr lang="en-US" altLang="zh-CN" dirty="0" smtClean="0">
                <a:latin typeface="新宋体" panose="02010609030101010101" pitchFamily="49" charset="-122"/>
                <a:ea typeface="新宋体" panose="02010609030101010101" pitchFamily="49" charset="-122"/>
              </a:rPr>
              <a:t>WIP</a:t>
            </a:r>
            <a:r>
              <a:rPr lang="zh-CN" altLang="en-US" dirty="0" smtClean="0">
                <a:latin typeface="新宋体" panose="02010609030101010101" pitchFamily="49" charset="-122"/>
                <a:ea typeface="新宋体" panose="02010609030101010101" pitchFamily="49" charset="-122"/>
              </a:rPr>
              <a:t>的监控</a:t>
            </a:r>
            <a:endParaRPr lang="en-US" altLang="zh-CN" dirty="0">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363988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55" y="1843"/>
            <a:ext cx="13002407" cy="6830757"/>
          </a:xfrm>
        </p:spPr>
      </p:pic>
    </p:spTree>
    <p:extLst>
      <p:ext uri="{BB962C8B-B14F-4D97-AF65-F5344CB8AC3E}">
        <p14:creationId xmlns:p14="http://schemas.microsoft.com/office/powerpoint/2010/main" val="403709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5"/>
          <p:cNvSpPr>
            <a:spLocks noChangeArrowheads="1"/>
          </p:cNvSpPr>
          <p:nvPr/>
        </p:nvSpPr>
        <p:spPr bwMode="auto">
          <a:xfrm>
            <a:off x="1530351" y="366184"/>
            <a:ext cx="3697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 typeface="Arial" panose="020B0604020202020204" pitchFamily="34" charset="0"/>
              <a:buNone/>
            </a:pPr>
            <a:r>
              <a:rPr 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Project</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46" y="1778000"/>
            <a:ext cx="5287184" cy="2918526"/>
          </a:xfrm>
          <a:prstGeom prst="rect">
            <a:avLst/>
          </a:prstGeom>
        </p:spPr>
      </p:pic>
      <p:grpSp>
        <p:nvGrpSpPr>
          <p:cNvPr id="5" name="Group 4"/>
          <p:cNvGrpSpPr/>
          <p:nvPr/>
        </p:nvGrpSpPr>
        <p:grpSpPr>
          <a:xfrm>
            <a:off x="6178550" y="1737990"/>
            <a:ext cx="5723163" cy="837141"/>
            <a:chOff x="6178550" y="1737990"/>
            <a:chExt cx="5723163" cy="837141"/>
          </a:xfrm>
        </p:grpSpPr>
        <p:sp>
          <p:nvSpPr>
            <p:cNvPr id="23556" name="矩形 2"/>
            <p:cNvSpPr>
              <a:spLocks noChangeArrowheads="1"/>
            </p:cNvSpPr>
            <p:nvPr/>
          </p:nvSpPr>
          <p:spPr bwMode="auto">
            <a:xfrm>
              <a:off x="6178550" y="1778000"/>
              <a:ext cx="5723163" cy="797131"/>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3559"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a:solidFill>
                    <a:srgbClr val="E6E5E1"/>
                  </a:solidFill>
                </a:rPr>
                <a:t>01</a:t>
              </a:r>
              <a:endParaRPr lang="en-US" altLang="en-US" sz="4800" b="1" dirty="0">
                <a:solidFill>
                  <a:srgbClr val="E6E5E1"/>
                </a:solidFill>
              </a:endParaRPr>
            </a:p>
          </p:txBody>
        </p:sp>
        <p:sp>
          <p:nvSpPr>
            <p:cNvPr id="4" name="TextBox 3"/>
            <p:cNvSpPr txBox="1"/>
            <p:nvPr/>
          </p:nvSpPr>
          <p:spPr>
            <a:xfrm>
              <a:off x="7877175" y="1737990"/>
              <a:ext cx="3095625" cy="666657"/>
            </a:xfrm>
            <a:prstGeom prst="rect">
              <a:avLst/>
            </a:prstGeom>
            <a:noFill/>
          </p:spPr>
          <p:txBody>
            <a:bodyPr wrap="square" rtlCol="0">
              <a:spAutoFit/>
            </a:bodyPr>
            <a:lstStyle/>
            <a:p>
              <a:pPr algn="just">
                <a:lnSpc>
                  <a:spcPct val="250000"/>
                </a:lnSpc>
              </a:pPr>
              <a:r>
                <a:rPr lang="zh-CN" altLang="en-US" dirty="0">
                  <a:solidFill>
                    <a:schemeClr val="bg1"/>
                  </a:solidFill>
                  <a:latin typeface="微软雅黑" panose="020B0503020204020204" pitchFamily="34" charset="-122"/>
                  <a:ea typeface="微软雅黑" panose="020B0503020204020204" pitchFamily="34" charset="-122"/>
                </a:rPr>
                <a:t>磁头系统监控</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a:xfrm>
            <a:off x="6178550" y="2651444"/>
            <a:ext cx="5723163" cy="837141"/>
            <a:chOff x="6178550" y="1737990"/>
            <a:chExt cx="5723163" cy="837141"/>
          </a:xfrm>
        </p:grpSpPr>
        <p:sp>
          <p:nvSpPr>
            <p:cNvPr id="21" name="矩形 2"/>
            <p:cNvSpPr>
              <a:spLocks noChangeArrowheads="1"/>
            </p:cNvSpPr>
            <p:nvPr/>
          </p:nvSpPr>
          <p:spPr bwMode="auto">
            <a:xfrm>
              <a:off x="6178550" y="1778000"/>
              <a:ext cx="5723163" cy="797131"/>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2"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02</a:t>
              </a:r>
              <a:endParaRPr lang="en-US" altLang="en-US" sz="4800" b="1" dirty="0">
                <a:solidFill>
                  <a:srgbClr val="E6E5E1"/>
                </a:solidFill>
              </a:endParaRPr>
            </a:p>
          </p:txBody>
        </p:sp>
        <p:sp>
          <p:nvSpPr>
            <p:cNvPr id="23" name="TextBox 22"/>
            <p:cNvSpPr txBox="1"/>
            <p:nvPr/>
          </p:nvSpPr>
          <p:spPr>
            <a:xfrm>
              <a:off x="7877175" y="1737990"/>
              <a:ext cx="3095625" cy="666657"/>
            </a:xfrm>
            <a:prstGeom prst="rect">
              <a:avLst/>
            </a:prstGeom>
            <a:noFill/>
          </p:spPr>
          <p:txBody>
            <a:bodyPr wrap="square" rtlCol="0">
              <a:spAutoFit/>
            </a:bodyPr>
            <a:lstStyle/>
            <a:p>
              <a:pPr algn="just">
                <a:lnSpc>
                  <a:spcPct val="250000"/>
                </a:lnSpc>
              </a:pPr>
              <a:r>
                <a:rPr lang="en-US" altLang="zh-CN" dirty="0">
                  <a:solidFill>
                    <a:schemeClr val="bg1"/>
                  </a:solidFill>
                  <a:latin typeface="微软雅黑" panose="020B0503020204020204" pitchFamily="34" charset="-122"/>
                  <a:ea typeface="微软雅黑" panose="020B0503020204020204" pitchFamily="34" charset="-122"/>
                </a:rPr>
                <a:t>Send Ahead</a:t>
              </a:r>
              <a:r>
                <a:rPr lang="zh-CN" altLang="en-US" dirty="0">
                  <a:solidFill>
                    <a:schemeClr val="bg1"/>
                  </a:solidFill>
                  <a:latin typeface="微软雅黑" panose="020B0503020204020204" pitchFamily="34" charset="-122"/>
                  <a:ea typeface="微软雅黑" panose="020B0503020204020204" pitchFamily="34" charset="-122"/>
                </a:rPr>
                <a:t>系统监控</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25" name="Group 24"/>
          <p:cNvGrpSpPr/>
          <p:nvPr/>
        </p:nvGrpSpPr>
        <p:grpSpPr>
          <a:xfrm>
            <a:off x="6178550" y="3566941"/>
            <a:ext cx="5723163" cy="837141"/>
            <a:chOff x="6178550" y="1737990"/>
            <a:chExt cx="5723163" cy="837141"/>
          </a:xfrm>
        </p:grpSpPr>
        <p:sp>
          <p:nvSpPr>
            <p:cNvPr id="26" name="矩形 2"/>
            <p:cNvSpPr>
              <a:spLocks noChangeArrowheads="1"/>
            </p:cNvSpPr>
            <p:nvPr/>
          </p:nvSpPr>
          <p:spPr bwMode="auto">
            <a:xfrm>
              <a:off x="6178550" y="1778000"/>
              <a:ext cx="5723163" cy="797131"/>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27"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03</a:t>
              </a:r>
              <a:endParaRPr lang="en-US" altLang="en-US" sz="4800" b="1" dirty="0">
                <a:solidFill>
                  <a:srgbClr val="E6E5E1"/>
                </a:solidFill>
              </a:endParaRPr>
            </a:p>
          </p:txBody>
        </p:sp>
        <p:sp>
          <p:nvSpPr>
            <p:cNvPr id="28" name="TextBox 27"/>
            <p:cNvSpPr txBox="1"/>
            <p:nvPr/>
          </p:nvSpPr>
          <p:spPr>
            <a:xfrm>
              <a:off x="7877175" y="1737990"/>
              <a:ext cx="3095625" cy="666657"/>
            </a:xfrm>
            <a:prstGeom prst="rect">
              <a:avLst/>
            </a:prstGeom>
            <a:noFill/>
          </p:spPr>
          <p:txBody>
            <a:bodyPr wrap="square" rtlCol="0">
              <a:spAutoFit/>
            </a:bodyPr>
            <a:lstStyle/>
            <a:p>
              <a:pPr algn="just">
                <a:lnSpc>
                  <a:spcPct val="250000"/>
                </a:lnSpc>
              </a:pPr>
              <a:r>
                <a:rPr lang="zh-CN" altLang="en-US" dirty="0">
                  <a:solidFill>
                    <a:schemeClr val="bg1"/>
                  </a:solidFill>
                  <a:latin typeface="微软雅黑" panose="020B0503020204020204" pitchFamily="34" charset="-122"/>
                  <a:ea typeface="微软雅黑" panose="020B0503020204020204" pitchFamily="34" charset="-122"/>
                </a:rPr>
                <a:t>报废系统监控</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a:xfrm>
            <a:off x="6178550" y="4522448"/>
            <a:ext cx="5723163" cy="837141"/>
            <a:chOff x="6178550" y="1737990"/>
            <a:chExt cx="5723163" cy="837141"/>
          </a:xfrm>
        </p:grpSpPr>
        <p:sp>
          <p:nvSpPr>
            <p:cNvPr id="30" name="矩形 2"/>
            <p:cNvSpPr>
              <a:spLocks noChangeArrowheads="1"/>
            </p:cNvSpPr>
            <p:nvPr/>
          </p:nvSpPr>
          <p:spPr bwMode="auto">
            <a:xfrm>
              <a:off x="6178550" y="1778000"/>
              <a:ext cx="5723163" cy="797131"/>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defTabSz="914377" fontAlgn="base">
                <a:lnSpc>
                  <a:spcPct val="100000"/>
                </a:lnSpc>
                <a:spcBef>
                  <a:spcPct val="0"/>
                </a:spcBef>
                <a:spcAft>
                  <a:spcPct val="0"/>
                </a:spcAft>
                <a:buNone/>
              </a:pPr>
              <a:endParaRPr lang="en-US" sz="1733" b="1" dirty="0">
                <a:solidFill>
                  <a:srgbClr val="FFFFFF"/>
                </a:solidFill>
              </a:endParaRPr>
            </a:p>
          </p:txBody>
        </p:sp>
        <p:sp>
          <p:nvSpPr>
            <p:cNvPr id="31" name="文本框 3"/>
            <p:cNvSpPr txBox="1">
              <a:spLocks noChangeArrowheads="1"/>
            </p:cNvSpPr>
            <p:nvPr/>
          </p:nvSpPr>
          <p:spPr bwMode="auto">
            <a:xfrm>
              <a:off x="6697134" y="1744134"/>
              <a:ext cx="809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defTabSz="914377" fontAlgn="base">
                <a:lnSpc>
                  <a:spcPct val="100000"/>
                </a:lnSpc>
                <a:spcBef>
                  <a:spcPct val="0"/>
                </a:spcBef>
                <a:spcAft>
                  <a:spcPct val="0"/>
                </a:spcAft>
                <a:buNone/>
              </a:pPr>
              <a:r>
                <a:rPr lang="en-US" sz="4800" b="1" dirty="0" smtClean="0">
                  <a:solidFill>
                    <a:srgbClr val="E6E5E1"/>
                  </a:solidFill>
                </a:rPr>
                <a:t>04</a:t>
              </a:r>
              <a:endParaRPr lang="en-US" altLang="en-US" sz="4800" b="1" dirty="0">
                <a:solidFill>
                  <a:srgbClr val="E6E5E1"/>
                </a:solidFill>
              </a:endParaRPr>
            </a:p>
          </p:txBody>
        </p:sp>
        <p:sp>
          <p:nvSpPr>
            <p:cNvPr id="32" name="TextBox 31"/>
            <p:cNvSpPr txBox="1"/>
            <p:nvPr/>
          </p:nvSpPr>
          <p:spPr>
            <a:xfrm>
              <a:off x="7877175" y="1737990"/>
              <a:ext cx="3095625" cy="666657"/>
            </a:xfrm>
            <a:prstGeom prst="rect">
              <a:avLst/>
            </a:prstGeom>
            <a:noFill/>
          </p:spPr>
          <p:txBody>
            <a:bodyPr wrap="square" rtlCol="0">
              <a:spAutoFit/>
            </a:bodyPr>
            <a:lstStyle/>
            <a:p>
              <a:pPr algn="just">
                <a:lnSpc>
                  <a:spcPct val="250000"/>
                </a:lnSpc>
              </a:pPr>
              <a:r>
                <a:rPr lang="en-US" altLang="zh-CN" dirty="0">
                  <a:solidFill>
                    <a:schemeClr val="bg1"/>
                  </a:solidFill>
                  <a:latin typeface="微软雅黑" panose="020B0503020204020204" pitchFamily="34" charset="-122"/>
                  <a:ea typeface="微软雅黑" panose="020B0503020204020204" pitchFamily="34" charset="-122"/>
                </a:rPr>
                <a:t>Mag</a:t>
              </a:r>
              <a:r>
                <a:rPr lang="zh-CN" altLang="en-US" dirty="0">
                  <a:solidFill>
                    <a:schemeClr val="bg1"/>
                  </a:solidFill>
                  <a:latin typeface="微软雅黑" panose="020B0503020204020204" pitchFamily="34" charset="-122"/>
                  <a:ea typeface="微软雅黑" panose="020B0503020204020204" pitchFamily="34" charset="-122"/>
                </a:rPr>
                <a:t>测试结果监控</a:t>
              </a:r>
            </a:p>
          </p:txBody>
        </p:sp>
      </p:grpSp>
    </p:spTree>
    <p:extLst>
      <p:ext uri="{BB962C8B-B14F-4D97-AF65-F5344CB8AC3E}">
        <p14:creationId xmlns:p14="http://schemas.microsoft.com/office/powerpoint/2010/main" val="3163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5029"/>
            <a:ext cx="12335692" cy="8724617"/>
          </a:xfrm>
          <a:prstGeom prst="rect">
            <a:avLst/>
          </a:prstGeom>
        </p:spPr>
      </p:pic>
      <p:sp>
        <p:nvSpPr>
          <p:cNvPr id="2" name="Title 1"/>
          <p:cNvSpPr>
            <a:spLocks noGrp="1"/>
          </p:cNvSpPr>
          <p:nvPr>
            <p:ph type="ctrTitle"/>
          </p:nvPr>
        </p:nvSpPr>
        <p:spPr>
          <a:xfrm>
            <a:off x="1828800" y="2952205"/>
            <a:ext cx="7668986" cy="1005840"/>
          </a:xfrm>
          <a:solidFill>
            <a:schemeClr val="bg2">
              <a:lumMod val="75000"/>
              <a:alpha val="68000"/>
            </a:schemeClr>
          </a:solidFill>
        </p:spPr>
        <p:txBody>
          <a:bodyPr wrap="none">
            <a:normAutofit/>
          </a:bodyPr>
          <a:lstStyle/>
          <a:p>
            <a:r>
              <a:rPr lang="en-US" altLang="zh-CN"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r>
              <a:rPr lang="zh-CN" altLang="en-US" sz="6000" dirty="0" smtClean="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rPr>
              <a:t>系统监控</a:t>
            </a:r>
            <a:endParaRPr lang="en-US" dirty="0">
              <a:solidFill>
                <a:schemeClr val="bg1"/>
              </a:solidFill>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spTree>
    <p:extLst>
      <p:ext uri="{BB962C8B-B14F-4D97-AF65-F5344CB8AC3E}">
        <p14:creationId xmlns:p14="http://schemas.microsoft.com/office/powerpoint/2010/main" val="2019007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015692275"/>
              </p:ext>
            </p:extLst>
          </p:nvPr>
        </p:nvGraphicFramePr>
        <p:xfrm>
          <a:off x="2255703" y="3859650"/>
          <a:ext cx="1063897" cy="22860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Lot-1</a:t>
                      </a:r>
                    </a:p>
                  </a:txBody>
                  <a:tcPr/>
                </a:tc>
              </a:tr>
              <a:tr h="370840">
                <a:tc>
                  <a:txBody>
                    <a:bodyPr/>
                    <a:lstStyle/>
                    <a:p>
                      <a:pPr algn="ctr"/>
                      <a:r>
                        <a:rPr lang="en-US" dirty="0" smtClean="0"/>
                        <a:t>Lot-2</a:t>
                      </a:r>
                      <a:endParaRPr lang="en-US" dirty="0"/>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08095451"/>
              </p:ext>
            </p:extLst>
          </p:nvPr>
        </p:nvGraphicFramePr>
        <p:xfrm>
          <a:off x="8487419" y="3855296"/>
          <a:ext cx="1063897" cy="2286000"/>
        </p:xfrm>
        <a:graphic>
          <a:graphicData uri="http://schemas.openxmlformats.org/drawingml/2006/table">
            <a:tbl>
              <a:tblPr firstRow="1" bandRow="1">
                <a:tableStyleId>{5C22544A-7EE6-4342-B048-85BDC9FD1C3A}</a:tableStyleId>
              </a:tblPr>
              <a:tblGrid>
                <a:gridCol w="1063897"/>
              </a:tblGrid>
              <a:tr h="370840">
                <a:tc>
                  <a:txBody>
                    <a:bodyPr/>
                    <a:lstStyle/>
                    <a:p>
                      <a:pPr algn="ctr"/>
                      <a:r>
                        <a:rPr lang="en-US" dirty="0" smtClean="0"/>
                        <a:t>Lot</a:t>
                      </a:r>
                      <a:endParaRPr lang="en-US" dirty="0"/>
                    </a:p>
                  </a:txBody>
                  <a:tcPr/>
                </a:tc>
              </a:tr>
              <a:tr h="370840">
                <a:tc>
                  <a:txBody>
                    <a:bodyPr/>
                    <a:lstStyle/>
                    <a:p>
                      <a:pPr algn="ctr"/>
                      <a:r>
                        <a:rPr lang="en-US" dirty="0" smtClean="0"/>
                        <a:t>Lot-2</a:t>
                      </a:r>
                    </a:p>
                  </a:txBody>
                  <a:tcPr/>
                </a:tc>
              </a:tr>
              <a:tr h="370840">
                <a:tc>
                  <a:txBody>
                    <a:bodyPr/>
                    <a:lstStyle/>
                    <a:p>
                      <a:pPr algn="ctr"/>
                      <a:r>
                        <a:rPr lang="en-US" dirty="0" smtClean="0"/>
                        <a:t>Lot-3</a:t>
                      </a:r>
                      <a:endParaRPr lang="en-US" dirty="0"/>
                    </a:p>
                  </a:txBody>
                  <a:tcPr/>
                </a:tc>
              </a:tr>
              <a:tr h="370840">
                <a:tc>
                  <a:txBody>
                    <a:bodyPr/>
                    <a:lstStyle/>
                    <a:p>
                      <a:pPr algn="ctr"/>
                      <a:r>
                        <a:rPr lang="en-US" dirty="0" smtClean="0"/>
                        <a:t>Lot-4</a:t>
                      </a:r>
                      <a:endParaRPr lang="en-US" dirty="0"/>
                    </a:p>
                  </a:txBody>
                  <a:tcPr/>
                </a:tc>
              </a:tr>
              <a:tr h="370840">
                <a:tc>
                  <a:txBody>
                    <a:bodyPr/>
                    <a:lstStyle/>
                    <a:p>
                      <a:pPr algn="ctr"/>
                      <a:r>
                        <a:rPr lang="en-US" dirty="0" smtClean="0"/>
                        <a:t>Lot-1</a:t>
                      </a:r>
                      <a:endParaRPr lang="en-US" dirty="0"/>
                    </a:p>
                  </a:txBody>
                  <a:tcPr/>
                </a:tc>
              </a:tr>
            </a:tbl>
          </a:graphicData>
        </a:graphic>
      </p:graphicFrame>
      <p:cxnSp>
        <p:nvCxnSpPr>
          <p:cNvPr id="16" name="Straight Arrow Connector 15"/>
          <p:cNvCxnSpPr/>
          <p:nvPr/>
        </p:nvCxnSpPr>
        <p:spPr>
          <a:xfrm>
            <a:off x="3319600" y="4441916"/>
            <a:ext cx="5225141" cy="113302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p:cNvCxnSpPr>
          <p:nvPr/>
        </p:nvCxnSpPr>
        <p:spPr>
          <a:xfrm flipV="1">
            <a:off x="3319600" y="4391844"/>
            <a:ext cx="5225141" cy="6108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319600" y="4765856"/>
            <a:ext cx="5225141" cy="37625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319600" y="5160796"/>
            <a:ext cx="5225141" cy="38801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947999" y="1036864"/>
            <a:ext cx="1883229" cy="2272937"/>
            <a:chOff x="2468881" y="979714"/>
            <a:chExt cx="1883229" cy="2272937"/>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435" y="1541417"/>
              <a:ext cx="1711234" cy="1711234"/>
            </a:xfrm>
            <a:prstGeom prst="rect">
              <a:avLst/>
            </a:prstGeom>
          </p:spPr>
        </p:pic>
        <p:sp>
          <p:nvSpPr>
            <p:cNvPr id="24" name="TextBox 23"/>
            <p:cNvSpPr txBox="1"/>
            <p:nvPr/>
          </p:nvSpPr>
          <p:spPr>
            <a:xfrm>
              <a:off x="2468881" y="979714"/>
              <a:ext cx="1883229" cy="523220"/>
            </a:xfrm>
            <a:prstGeom prst="rect">
              <a:avLst/>
            </a:prstGeom>
            <a:noFill/>
          </p:spPr>
          <p:txBody>
            <a:bodyPr wrap="square" rtlCol="0">
              <a:spAutoFit/>
            </a:bodyPr>
            <a:lstStyle/>
            <a:p>
              <a:r>
                <a:rPr lang="en-US" sz="2800" dirty="0" smtClean="0">
                  <a:solidFill>
                    <a:schemeClr val="bg1"/>
                  </a:solidFill>
                </a:rPr>
                <a:t>Production</a:t>
              </a:r>
              <a:endParaRPr lang="en-US" sz="2800" dirty="0">
                <a:solidFill>
                  <a:schemeClr val="bg1"/>
                </a:solidFill>
              </a:endParaRPr>
            </a:p>
          </p:txBody>
        </p:sp>
      </p:grpSp>
      <p:grpSp>
        <p:nvGrpSpPr>
          <p:cNvPr id="27" name="Group 26"/>
          <p:cNvGrpSpPr/>
          <p:nvPr/>
        </p:nvGrpSpPr>
        <p:grpSpPr>
          <a:xfrm>
            <a:off x="8064319" y="1072512"/>
            <a:ext cx="1745343" cy="2237289"/>
            <a:chOff x="7030720" y="1015362"/>
            <a:chExt cx="1745343" cy="2237289"/>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829" y="1541417"/>
              <a:ext cx="1711234" cy="1711234"/>
            </a:xfrm>
            <a:prstGeom prst="rect">
              <a:avLst/>
            </a:prstGeom>
          </p:spPr>
        </p:pic>
        <p:sp>
          <p:nvSpPr>
            <p:cNvPr id="25" name="TextBox 24"/>
            <p:cNvSpPr txBox="1"/>
            <p:nvPr/>
          </p:nvSpPr>
          <p:spPr>
            <a:xfrm>
              <a:off x="7030720" y="1015362"/>
              <a:ext cx="1711234" cy="523220"/>
            </a:xfrm>
            <a:prstGeom prst="rect">
              <a:avLst/>
            </a:prstGeom>
            <a:noFill/>
          </p:spPr>
          <p:txBody>
            <a:bodyPr wrap="square" rtlCol="0">
              <a:spAutoFit/>
            </a:bodyPr>
            <a:lstStyle/>
            <a:p>
              <a:pPr algn="ctr"/>
              <a:r>
                <a:rPr lang="en-US" sz="2800" dirty="0" smtClean="0">
                  <a:solidFill>
                    <a:schemeClr val="bg1"/>
                  </a:solidFill>
                </a:rPr>
                <a:t>Accept</a:t>
              </a:r>
              <a:endParaRPr lang="en-US" sz="2800" dirty="0">
                <a:solidFill>
                  <a:schemeClr val="bg1"/>
                </a:solidFill>
              </a:endParaRPr>
            </a:p>
          </p:txBody>
        </p:sp>
      </p:grpSp>
      <p:pic>
        <p:nvPicPr>
          <p:cNvPr id="4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00663" y="1213045"/>
            <a:ext cx="4263656" cy="2829061"/>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826" y="1421946"/>
            <a:ext cx="4448688" cy="2511655"/>
          </a:xfrm>
          <a:prstGeom prst="rect">
            <a:avLst/>
          </a:prstGeom>
        </p:spPr>
      </p:pic>
      <p:grpSp>
        <p:nvGrpSpPr>
          <p:cNvPr id="3" name="Group 2"/>
          <p:cNvGrpSpPr/>
          <p:nvPr/>
        </p:nvGrpSpPr>
        <p:grpSpPr>
          <a:xfrm>
            <a:off x="0" y="377824"/>
            <a:ext cx="5062324" cy="1217908"/>
            <a:chOff x="0" y="377824"/>
            <a:chExt cx="5062324" cy="1217908"/>
          </a:xfrm>
        </p:grpSpPr>
        <p:grpSp>
          <p:nvGrpSpPr>
            <p:cNvPr id="17" name="组合 6"/>
            <p:cNvGrpSpPr>
              <a:grpSpLocks/>
            </p:cNvGrpSpPr>
            <p:nvPr/>
          </p:nvGrpSpPr>
          <p:grpSpPr bwMode="auto">
            <a:xfrm>
              <a:off x="0" y="377824"/>
              <a:ext cx="2088787" cy="1217908"/>
              <a:chOff x="0" y="0"/>
              <a:chExt cx="1062992" cy="659784"/>
            </a:xfrm>
          </p:grpSpPr>
          <p:sp>
            <p:nvSpPr>
              <p:cNvPr id="19"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1"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23"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28" name="组合 10"/>
              <p:cNvGrpSpPr>
                <a:grpSpLocks/>
              </p:cNvGrpSpPr>
              <p:nvPr userDrawn="1"/>
            </p:nvGrpSpPr>
            <p:grpSpPr bwMode="auto">
              <a:xfrm>
                <a:off x="2" y="163994"/>
                <a:ext cx="1062990" cy="167803"/>
                <a:chOff x="0" y="0"/>
                <a:chExt cx="1062990" cy="167803"/>
              </a:xfrm>
            </p:grpSpPr>
            <p:sp>
              <p:nvSpPr>
                <p:cNvPr id="29"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30"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31" name="矩形 15"/>
            <p:cNvSpPr>
              <a:spLocks noChangeArrowheads="1"/>
            </p:cNvSpPr>
            <p:nvPr/>
          </p:nvSpPr>
          <p:spPr bwMode="auto">
            <a:xfrm>
              <a:off x="2288962" y="610368"/>
              <a:ext cx="2773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rPr>
                <a:t>Send Ahead</a:t>
              </a: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Tree>
    <p:extLst>
      <p:ext uri="{BB962C8B-B14F-4D97-AF65-F5344CB8AC3E}">
        <p14:creationId xmlns:p14="http://schemas.microsoft.com/office/powerpoint/2010/main" val="4063117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25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25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230505" y="326572"/>
            <a:ext cx="4781550" cy="6059260"/>
            <a:chOff x="230505" y="326572"/>
            <a:chExt cx="4781550" cy="6059260"/>
          </a:xfrm>
        </p:grpSpPr>
        <p:pic>
          <p:nvPicPr>
            <p:cNvPr id="6" name="Picture 5"/>
            <p:cNvPicPr>
              <a:picLocks noChangeAspect="1"/>
            </p:cNvPicPr>
            <p:nvPr/>
          </p:nvPicPr>
          <p:blipFill>
            <a:blip r:embed="rId3"/>
            <a:stretch>
              <a:fillRect/>
            </a:stretch>
          </p:blipFill>
          <p:spPr>
            <a:xfrm>
              <a:off x="230505" y="994682"/>
              <a:ext cx="4781550" cy="5391150"/>
            </a:xfrm>
            <a:prstGeom prst="rect">
              <a:avLst/>
            </a:prstGeom>
          </p:spPr>
        </p:pic>
        <p:sp>
          <p:nvSpPr>
            <p:cNvPr id="8" name="TextBox 7"/>
            <p:cNvSpPr txBox="1"/>
            <p:nvPr/>
          </p:nvSpPr>
          <p:spPr>
            <a:xfrm>
              <a:off x="1463041" y="326572"/>
              <a:ext cx="1883229" cy="523220"/>
            </a:xfrm>
            <a:prstGeom prst="rect">
              <a:avLst/>
            </a:prstGeom>
            <a:noFill/>
          </p:spPr>
          <p:txBody>
            <a:bodyPr wrap="square" rtlCol="0">
              <a:spAutoFit/>
            </a:bodyPr>
            <a:lstStyle/>
            <a:p>
              <a:r>
                <a:rPr lang="en-US" sz="2800" dirty="0" smtClean="0">
                  <a:solidFill>
                    <a:schemeClr val="bg1"/>
                  </a:solidFill>
                </a:rPr>
                <a:t>Production</a:t>
              </a:r>
              <a:endParaRPr lang="en-US" sz="2800" dirty="0">
                <a:solidFill>
                  <a:schemeClr val="bg1"/>
                </a:solidFill>
              </a:endParaRPr>
            </a:p>
          </p:txBody>
        </p:sp>
      </p:grpSp>
      <p:grpSp>
        <p:nvGrpSpPr>
          <p:cNvPr id="11" name="Group 10"/>
          <p:cNvGrpSpPr/>
          <p:nvPr/>
        </p:nvGrpSpPr>
        <p:grpSpPr>
          <a:xfrm>
            <a:off x="5167312" y="326572"/>
            <a:ext cx="6429375" cy="4620985"/>
            <a:chOff x="5167312" y="326572"/>
            <a:chExt cx="6429375" cy="4620985"/>
          </a:xfrm>
        </p:grpSpPr>
        <p:pic>
          <p:nvPicPr>
            <p:cNvPr id="7" name="Picture 6"/>
            <p:cNvPicPr>
              <a:picLocks noChangeAspect="1"/>
            </p:cNvPicPr>
            <p:nvPr/>
          </p:nvPicPr>
          <p:blipFill>
            <a:blip r:embed="rId4"/>
            <a:stretch>
              <a:fillRect/>
            </a:stretch>
          </p:blipFill>
          <p:spPr>
            <a:xfrm>
              <a:off x="5167312" y="994682"/>
              <a:ext cx="6429375" cy="3952875"/>
            </a:xfrm>
            <a:prstGeom prst="rect">
              <a:avLst/>
            </a:prstGeom>
          </p:spPr>
        </p:pic>
        <p:sp>
          <p:nvSpPr>
            <p:cNvPr id="9" name="TextBox 8"/>
            <p:cNvSpPr txBox="1"/>
            <p:nvPr/>
          </p:nvSpPr>
          <p:spPr>
            <a:xfrm>
              <a:off x="7344229" y="326572"/>
              <a:ext cx="1711234" cy="523220"/>
            </a:xfrm>
            <a:prstGeom prst="rect">
              <a:avLst/>
            </a:prstGeom>
            <a:noFill/>
          </p:spPr>
          <p:txBody>
            <a:bodyPr wrap="square" rtlCol="0">
              <a:spAutoFit/>
            </a:bodyPr>
            <a:lstStyle/>
            <a:p>
              <a:pPr algn="ctr"/>
              <a:r>
                <a:rPr lang="en-US" sz="2800" dirty="0" smtClean="0">
                  <a:solidFill>
                    <a:schemeClr val="bg1"/>
                  </a:solidFill>
                </a:rPr>
                <a:t>Accept</a:t>
              </a:r>
              <a:endParaRPr lang="en-US" sz="2800" dirty="0">
                <a:solidFill>
                  <a:schemeClr val="bg1"/>
                </a:solidFill>
              </a:endParaRPr>
            </a:p>
          </p:txBody>
        </p:sp>
      </p:grpSp>
      <p:sp>
        <p:nvSpPr>
          <p:cNvPr id="29" name="Oval 28"/>
          <p:cNvSpPr/>
          <p:nvPr/>
        </p:nvSpPr>
        <p:spPr>
          <a:xfrm>
            <a:off x="230505" y="1955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229360" y="1955800"/>
            <a:ext cx="60579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440940" y="1955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167313" y="1255712"/>
            <a:ext cx="504826"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1255712"/>
            <a:ext cx="59055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381750" y="1255712"/>
            <a:ext cx="395288"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972299" y="1255712"/>
            <a:ext cx="1604963"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637088" y="1955800"/>
            <a:ext cx="40005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30505" y="4622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229360" y="4610100"/>
            <a:ext cx="60579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28240" y="4622800"/>
            <a:ext cx="889000"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734757" y="4622800"/>
            <a:ext cx="322898" cy="241300"/>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a:extLst>
              <a:ext uri="{BEBA8EAE-BF5A-486C-A8C5-ECC9F3942E4B}">
                <a14:imgProps xmlns:a14="http://schemas.microsoft.com/office/drawing/2010/main">
                  <a14:imgLayer r:embed="rId6">
                    <a14:imgEffect>
                      <a14:backgroundRemoval t="2041" b="49660" l="2353" r="36471"/>
                    </a14:imgEffect>
                  </a14:imgLayer>
                </a14:imgProps>
              </a:ext>
              <a:ext uri="{28A0092B-C50C-407E-A947-70E740481C1C}">
                <a14:useLocalDpi xmlns:a14="http://schemas.microsoft.com/office/drawing/2010/main" val="0"/>
              </a:ext>
            </a:extLst>
          </a:blip>
          <a:stretch>
            <a:fillRect/>
          </a:stretch>
        </p:blipFill>
        <p:spPr>
          <a:xfrm>
            <a:off x="10028237" y="769539"/>
            <a:ext cx="2159000" cy="1866900"/>
          </a:xfrm>
          <a:prstGeom prst="rect">
            <a:avLst/>
          </a:prstGeom>
        </p:spPr>
      </p:pic>
      <p:pic>
        <p:nvPicPr>
          <p:cNvPr id="44" name="Picture 43"/>
          <p:cNvPicPr>
            <a:picLocks noChangeAspect="1"/>
          </p:cNvPicPr>
          <p:nvPr/>
        </p:nvPicPr>
        <p:blipFill>
          <a:blip r:embed="rId7">
            <a:extLst>
              <a:ext uri="{BEBA8EAE-BF5A-486C-A8C5-ECC9F3942E4B}">
                <a14:imgProps xmlns:a14="http://schemas.microsoft.com/office/drawing/2010/main">
                  <a14:imgLayer r:embed="rId6">
                    <a14:imgEffect>
                      <a14:backgroundRemoval t="49660" b="96599" l="2353" r="36471"/>
                    </a14:imgEffect>
                  </a14:imgLayer>
                </a14:imgProps>
              </a:ext>
              <a:ext uri="{28A0092B-C50C-407E-A947-70E740481C1C}">
                <a14:useLocalDpi xmlns:a14="http://schemas.microsoft.com/office/drawing/2010/main" val="0"/>
              </a:ext>
            </a:extLst>
          </a:blip>
          <a:stretch>
            <a:fillRect/>
          </a:stretch>
        </p:blipFill>
        <p:spPr>
          <a:xfrm>
            <a:off x="10028237" y="3407882"/>
            <a:ext cx="2159000" cy="1866900"/>
          </a:xfrm>
          <a:prstGeom prst="rect">
            <a:avLst/>
          </a:prstGeom>
        </p:spPr>
      </p:pic>
    </p:spTree>
    <p:extLst>
      <p:ext uri="{BB962C8B-B14F-4D97-AF65-F5344CB8AC3E}">
        <p14:creationId xmlns:p14="http://schemas.microsoft.com/office/powerpoint/2010/main" val="31828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 b="49162"/>
          <a:stretch/>
        </p:blipFill>
        <p:spPr bwMode="auto">
          <a:xfrm>
            <a:off x="1345751" y="1614205"/>
            <a:ext cx="4324655" cy="257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Hexagon 65"/>
          <p:cNvSpPr>
            <a:spLocks/>
          </p:cNvSpPr>
          <p:nvPr/>
        </p:nvSpPr>
        <p:spPr bwMode="auto">
          <a:xfrm rot="19780699">
            <a:off x="2122919" y="2376765"/>
            <a:ext cx="723900"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1" name="Hexagon 35"/>
          <p:cNvSpPr>
            <a:spLocks/>
          </p:cNvSpPr>
          <p:nvPr/>
        </p:nvSpPr>
        <p:spPr bwMode="auto">
          <a:xfrm rot="19780699">
            <a:off x="4800993" y="2356797"/>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 name="Hexagon 38"/>
          <p:cNvSpPr>
            <a:spLocks/>
          </p:cNvSpPr>
          <p:nvPr/>
        </p:nvSpPr>
        <p:spPr bwMode="auto">
          <a:xfrm rot="19780699">
            <a:off x="1453833" y="2389540"/>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7" name="Hexagon 32"/>
          <p:cNvSpPr>
            <a:spLocks/>
          </p:cNvSpPr>
          <p:nvPr/>
        </p:nvSpPr>
        <p:spPr bwMode="auto">
          <a:xfrm rot="19780699">
            <a:off x="2794775" y="2375938"/>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0" name="Hexagon 68"/>
          <p:cNvSpPr>
            <a:spLocks/>
          </p:cNvSpPr>
          <p:nvPr/>
        </p:nvSpPr>
        <p:spPr bwMode="auto">
          <a:xfrm rot="19780699">
            <a:off x="4135317" y="2359131"/>
            <a:ext cx="722313" cy="622300"/>
          </a:xfrm>
          <a:prstGeom prst="hexagon">
            <a:avLst>
              <a:gd name="adj" fmla="val 28903"/>
              <a:gd name="vf" fmla="val 115470"/>
            </a:avLst>
          </a:prstGeom>
          <a:solidFill>
            <a:srgbClr val="00B0F0"/>
          </a:soli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3" name="Hexagon 32"/>
          <p:cNvSpPr>
            <a:spLocks/>
          </p:cNvSpPr>
          <p:nvPr/>
        </p:nvSpPr>
        <p:spPr bwMode="auto">
          <a:xfrm rot="19780699">
            <a:off x="3464941" y="2373713"/>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29" name="Rounded Rectangle 22"/>
          <p:cNvSpPr>
            <a:spLocks/>
          </p:cNvSpPr>
          <p:nvPr/>
        </p:nvSpPr>
        <p:spPr bwMode="auto">
          <a:xfrm>
            <a:off x="6986594" y="4221832"/>
            <a:ext cx="4113213" cy="2570864"/>
          </a:xfrm>
          <a:prstGeom prst="roundRect">
            <a:avLst>
              <a:gd name="adj" fmla="val 6579"/>
            </a:avLst>
          </a:prstGeom>
          <a:noFill/>
          <a:ln w="28575">
            <a:solidFill>
              <a:srgbClr val="BFBFBF"/>
            </a:solidFill>
            <a:prstDash val="sysDash"/>
            <a:bevel/>
            <a:headEnd/>
            <a:tailEnd/>
          </a:ln>
          <a:extLst>
            <a:ext uri="{909E8E84-426E-40DD-AFC4-6F175D3DCCD1}">
              <a14:hiddenFill xmlns:a14="http://schemas.microsoft.com/office/drawing/2010/main">
                <a:solidFill>
                  <a:srgbClr val="FFFFFF"/>
                </a:solidFill>
              </a14:hiddenFill>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grpSp>
        <p:nvGrpSpPr>
          <p:cNvPr id="41" name="Group 48"/>
          <p:cNvGrpSpPr>
            <a:grpSpLocks noChangeAspect="1"/>
          </p:cNvGrpSpPr>
          <p:nvPr/>
        </p:nvGrpSpPr>
        <p:grpSpPr bwMode="auto">
          <a:xfrm>
            <a:off x="7620441" y="6251462"/>
            <a:ext cx="2949575" cy="407327"/>
            <a:chOff x="0" y="0"/>
            <a:chExt cx="5019459" cy="694552"/>
          </a:xfrm>
        </p:grpSpPr>
        <p:pic>
          <p:nvPicPr>
            <p:cNvPr id="42"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7919" y="0"/>
              <a:ext cx="1607803" cy="69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656" y="0"/>
              <a:ext cx="1607803" cy="69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07803" cy="69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p:cNvSpPr txBox="1"/>
          <p:nvPr/>
        </p:nvSpPr>
        <p:spPr>
          <a:xfrm>
            <a:off x="1467640" y="2562982"/>
            <a:ext cx="871600" cy="276999"/>
          </a:xfrm>
          <a:prstGeom prst="rect">
            <a:avLst/>
          </a:prstGeom>
          <a:noFill/>
        </p:spPr>
        <p:txBody>
          <a:bodyPr wrap="square" rtlCol="0">
            <a:spAutoFit/>
          </a:bodyPr>
          <a:lstStyle/>
          <a:p>
            <a:r>
              <a:rPr lang="en-US" sz="1200" dirty="0" smtClean="0"/>
              <a:t>Bay1001</a:t>
            </a:r>
            <a:endParaRPr lang="en-US" sz="1200" dirty="0"/>
          </a:p>
        </p:txBody>
      </p:sp>
      <p:sp>
        <p:nvSpPr>
          <p:cNvPr id="49" name="TextBox 48"/>
          <p:cNvSpPr txBox="1"/>
          <p:nvPr/>
        </p:nvSpPr>
        <p:spPr>
          <a:xfrm>
            <a:off x="2220280" y="2546363"/>
            <a:ext cx="606838" cy="276999"/>
          </a:xfrm>
          <a:prstGeom prst="rect">
            <a:avLst/>
          </a:prstGeom>
          <a:noFill/>
        </p:spPr>
        <p:txBody>
          <a:bodyPr wrap="square" rtlCol="0">
            <a:spAutoFit/>
          </a:bodyPr>
          <a:lstStyle/>
          <a:p>
            <a:r>
              <a:rPr lang="en-US" sz="1200" dirty="0" smtClean="0"/>
              <a:t>AHRH</a:t>
            </a:r>
            <a:endParaRPr lang="en-US" sz="1200" dirty="0"/>
          </a:p>
        </p:txBody>
      </p:sp>
      <p:sp>
        <p:nvSpPr>
          <p:cNvPr id="50" name="TextBox 49"/>
          <p:cNvSpPr txBox="1"/>
          <p:nvPr/>
        </p:nvSpPr>
        <p:spPr>
          <a:xfrm>
            <a:off x="2878795" y="2530241"/>
            <a:ext cx="606838" cy="276999"/>
          </a:xfrm>
          <a:prstGeom prst="rect">
            <a:avLst/>
          </a:prstGeom>
          <a:noFill/>
        </p:spPr>
        <p:txBody>
          <a:bodyPr wrap="square" rtlCol="0">
            <a:spAutoFit/>
          </a:bodyPr>
          <a:lstStyle/>
          <a:p>
            <a:pPr algn="ctr"/>
            <a:r>
              <a:rPr lang="en-US" sz="1200" dirty="0" smtClean="0"/>
              <a:t>PS</a:t>
            </a:r>
            <a:endParaRPr lang="en-US" sz="1200" dirty="0"/>
          </a:p>
        </p:txBody>
      </p:sp>
      <p:sp>
        <p:nvSpPr>
          <p:cNvPr id="51" name="TextBox 50"/>
          <p:cNvSpPr txBox="1"/>
          <p:nvPr/>
        </p:nvSpPr>
        <p:spPr>
          <a:xfrm>
            <a:off x="3413796" y="2556012"/>
            <a:ext cx="872520" cy="276999"/>
          </a:xfrm>
          <a:prstGeom prst="rect">
            <a:avLst/>
          </a:prstGeom>
          <a:noFill/>
        </p:spPr>
        <p:txBody>
          <a:bodyPr wrap="square" rtlCol="0">
            <a:spAutoFit/>
          </a:bodyPr>
          <a:lstStyle/>
          <a:p>
            <a:r>
              <a:rPr lang="en-US" sz="1200" dirty="0" smtClean="0"/>
              <a:t>SA5211GK</a:t>
            </a:r>
            <a:endParaRPr lang="en-US" sz="1200" dirty="0"/>
          </a:p>
        </p:txBody>
      </p:sp>
      <p:sp>
        <p:nvSpPr>
          <p:cNvPr id="52" name="TextBox 51"/>
          <p:cNvSpPr txBox="1"/>
          <p:nvPr/>
        </p:nvSpPr>
        <p:spPr>
          <a:xfrm>
            <a:off x="4218555" y="2470650"/>
            <a:ext cx="872520" cy="461665"/>
          </a:xfrm>
          <a:prstGeom prst="rect">
            <a:avLst/>
          </a:prstGeom>
          <a:noFill/>
        </p:spPr>
        <p:txBody>
          <a:bodyPr wrap="square" rtlCol="0">
            <a:spAutoFit/>
          </a:bodyPr>
          <a:lstStyle/>
          <a:p>
            <a:r>
              <a:rPr lang="en-US" sz="1200" dirty="0" smtClean="0"/>
              <a:t>Dec.31 16:00</a:t>
            </a:r>
            <a:endParaRPr lang="en-US" sz="1200" dirty="0"/>
          </a:p>
        </p:txBody>
      </p:sp>
      <p:sp>
        <p:nvSpPr>
          <p:cNvPr id="53" name="TextBox 52"/>
          <p:cNvSpPr txBox="1"/>
          <p:nvPr/>
        </p:nvSpPr>
        <p:spPr>
          <a:xfrm>
            <a:off x="4852811" y="2522961"/>
            <a:ext cx="606838" cy="276999"/>
          </a:xfrm>
          <a:prstGeom prst="rect">
            <a:avLst/>
          </a:prstGeom>
          <a:noFill/>
        </p:spPr>
        <p:txBody>
          <a:bodyPr wrap="square" rtlCol="0">
            <a:spAutoFit/>
          </a:bodyPr>
          <a:lstStyle/>
          <a:p>
            <a:pPr algn="ctr"/>
            <a:r>
              <a:rPr lang="en-US" sz="1200" dirty="0" smtClean="0"/>
              <a:t>25pcs</a:t>
            </a:r>
            <a:endParaRPr lang="en-US" sz="1200" dirty="0"/>
          </a:p>
        </p:txBody>
      </p:sp>
      <p:grpSp>
        <p:nvGrpSpPr>
          <p:cNvPr id="54" name="Group 53"/>
          <p:cNvGrpSpPr/>
          <p:nvPr/>
        </p:nvGrpSpPr>
        <p:grpSpPr>
          <a:xfrm>
            <a:off x="0" y="365124"/>
            <a:ext cx="7710616" cy="1217908"/>
            <a:chOff x="0" y="377824"/>
            <a:chExt cx="7710616" cy="1217908"/>
          </a:xfrm>
        </p:grpSpPr>
        <p:grpSp>
          <p:nvGrpSpPr>
            <p:cNvPr id="55" name="组合 6"/>
            <p:cNvGrpSpPr>
              <a:grpSpLocks/>
            </p:cNvGrpSpPr>
            <p:nvPr/>
          </p:nvGrpSpPr>
          <p:grpSpPr bwMode="auto">
            <a:xfrm>
              <a:off x="0" y="377824"/>
              <a:ext cx="2088787" cy="1217908"/>
              <a:chOff x="0" y="0"/>
              <a:chExt cx="1062992" cy="659784"/>
            </a:xfrm>
          </p:grpSpPr>
          <p:sp>
            <p:nvSpPr>
              <p:cNvPr id="57" name="矩形 7"/>
              <p:cNvSpPr>
                <a:spLocks noChangeArrowheads="1"/>
              </p:cNvSpPr>
              <p:nvPr/>
            </p:nvSpPr>
            <p:spPr bwMode="auto">
              <a:xfrm rot="5400000">
                <a:off x="241185" y="-241185"/>
                <a:ext cx="168118" cy="650488"/>
              </a:xfrm>
              <a:prstGeom prst="rect">
                <a:avLst/>
              </a:prstGeom>
              <a:solidFill>
                <a:srgbClr val="563F6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58" name="矩形 8"/>
              <p:cNvSpPr>
                <a:spLocks noChangeArrowheads="1"/>
              </p:cNvSpPr>
              <p:nvPr/>
            </p:nvSpPr>
            <p:spPr bwMode="auto">
              <a:xfrm rot="5400000">
                <a:off x="241185" y="87122"/>
                <a:ext cx="168118" cy="650488"/>
              </a:xfrm>
              <a:prstGeom prst="rect">
                <a:avLst/>
              </a:prstGeom>
              <a:solidFill>
                <a:srgbClr val="FBB8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59" name="矩形 9"/>
              <p:cNvSpPr>
                <a:spLocks noChangeArrowheads="1"/>
              </p:cNvSpPr>
              <p:nvPr/>
            </p:nvSpPr>
            <p:spPr bwMode="auto">
              <a:xfrm rot="5400000">
                <a:off x="241185" y="250481"/>
                <a:ext cx="168118" cy="650488"/>
              </a:xfrm>
              <a:prstGeom prst="rect">
                <a:avLst/>
              </a:prstGeom>
              <a:solidFill>
                <a:srgbClr val="D755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grpSp>
            <p:nvGrpSpPr>
              <p:cNvPr id="60" name="组合 10"/>
              <p:cNvGrpSpPr>
                <a:grpSpLocks/>
              </p:cNvGrpSpPr>
              <p:nvPr userDrawn="1"/>
            </p:nvGrpSpPr>
            <p:grpSpPr bwMode="auto">
              <a:xfrm>
                <a:off x="2" y="163994"/>
                <a:ext cx="1062990" cy="167803"/>
                <a:chOff x="0" y="0"/>
                <a:chExt cx="1062990" cy="167803"/>
              </a:xfrm>
            </p:grpSpPr>
            <p:sp>
              <p:nvSpPr>
                <p:cNvPr id="61" name="矩形 11"/>
                <p:cNvSpPr>
                  <a:spLocks noChangeArrowheads="1"/>
                </p:cNvSpPr>
                <p:nvPr/>
              </p:nvSpPr>
              <p:spPr bwMode="auto">
                <a:xfrm rot="5400000">
                  <a:off x="447435" y="-448071"/>
                  <a:ext cx="168118" cy="1062992"/>
                </a:xfrm>
                <a:prstGeom prst="rect">
                  <a:avLst/>
                </a:prstGeom>
                <a:solidFill>
                  <a:srgbClr val="3C9DA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solidFill>
                      <a:srgbClr val="FFFFFF"/>
                    </a:solidFill>
                  </a:endParaRPr>
                </a:p>
              </p:txBody>
            </p:sp>
            <p:sp>
              <p:nvSpPr>
                <p:cNvPr id="62" name="燕尾形 12"/>
                <p:cNvSpPr>
                  <a:spLocks noChangeArrowheads="1"/>
                </p:cNvSpPr>
                <p:nvPr/>
              </p:nvSpPr>
              <p:spPr bwMode="auto">
                <a:xfrm>
                  <a:off x="869430" y="15227"/>
                  <a:ext cx="131685" cy="141155"/>
                </a:xfrm>
                <a:prstGeom prst="chevron">
                  <a:avLst>
                    <a:gd name="adj" fmla="val 50000"/>
                  </a:avLst>
                </a:prstGeom>
                <a:solidFill>
                  <a:srgbClr val="E6E5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000"/>
                </a:p>
              </p:txBody>
            </p:sp>
          </p:grpSp>
        </p:grpSp>
        <p:sp>
          <p:nvSpPr>
            <p:cNvPr id="56" name="矩形 15"/>
            <p:cNvSpPr>
              <a:spLocks noChangeArrowheads="1"/>
            </p:cNvSpPr>
            <p:nvPr/>
          </p:nvSpPr>
          <p:spPr bwMode="auto">
            <a:xfrm>
              <a:off x="2288962" y="610368"/>
              <a:ext cx="54216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lnSpc>
                  <a:spcPct val="90000"/>
                </a:lnSpc>
                <a:spcBef>
                  <a:spcPts val="750"/>
                </a:spcBef>
                <a:buChar char="•"/>
                <a:defRPr sz="2100">
                  <a:solidFill>
                    <a:schemeClr val="tx1"/>
                  </a:solidFill>
                  <a:latin typeface="Calibri" panose="020F0502020204030204" pitchFamily="34" charset="0"/>
                  <a:ea typeface="宋体" panose="02010600030101010101" pitchFamily="2" charset="-122"/>
                </a:defRPr>
              </a:lvl1pPr>
              <a:lvl2pPr marL="742950" indent="-285750" defTabSz="684213">
                <a:lnSpc>
                  <a:spcPct val="90000"/>
                </a:lnSpc>
                <a:spcBef>
                  <a:spcPts val="375"/>
                </a:spcBef>
                <a:buChar char="•"/>
                <a:defRPr>
                  <a:solidFill>
                    <a:schemeClr val="tx1"/>
                  </a:solidFill>
                  <a:latin typeface="Calibri" panose="020F0502020204030204" pitchFamily="34" charset="0"/>
                  <a:ea typeface="宋体" panose="02010600030101010101" pitchFamily="2" charset="-122"/>
                </a:defRPr>
              </a:lvl2pPr>
              <a:lvl3pPr marL="1143000" indent="-228600" defTabSz="684213">
                <a:lnSpc>
                  <a:spcPct val="90000"/>
                </a:lnSpc>
                <a:spcBef>
                  <a:spcPts val="375"/>
                </a:spcBef>
                <a:buChar char="•"/>
                <a:defRPr sz="1500">
                  <a:solidFill>
                    <a:schemeClr val="tx1"/>
                  </a:solidFill>
                  <a:latin typeface="Calibri" panose="020F0502020204030204" pitchFamily="34" charset="0"/>
                  <a:ea typeface="宋体" panose="02010600030101010101" pitchFamily="2" charset="-122"/>
                </a:defRPr>
              </a:lvl3pPr>
              <a:lvl4pPr marL="16002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4pPr>
              <a:lvl5pPr marL="2057400" indent="-228600" defTabSz="684213">
                <a:lnSpc>
                  <a:spcPct val="90000"/>
                </a:lnSpc>
                <a:spcBef>
                  <a:spcPts val="375"/>
                </a:spcBef>
                <a:buChar char="•"/>
                <a:defRPr sz="1300">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sz="2400" b="1" dirty="0" smtClean="0">
                  <a:latin typeface="MYingHei_18030_C-Medium" panose="020A0304000101010101" pitchFamily="18" charset="-122"/>
                  <a:ea typeface="MYingHei_18030_C-Medium" panose="020A0304000101010101" pitchFamily="18" charset="-122"/>
                  <a:cs typeface="MYingHei_18030_C-Medium" panose="020A0304000101010101" pitchFamily="18" charset="-122"/>
                </a:rPr>
                <a:t>Action 2.1 </a:t>
              </a:r>
              <a:r>
                <a:rPr lang="en-US" altLang="zh-CN" sz="2400" dirty="0">
                  <a:latin typeface="微软雅黑" panose="020B0503020204020204" pitchFamily="34" charset="-122"/>
                  <a:ea typeface="微软雅黑" panose="020B0503020204020204" pitchFamily="34" charset="-122"/>
                </a:rPr>
                <a:t>Send Ahead</a:t>
              </a:r>
              <a:r>
                <a:rPr lang="zh-CN" altLang="en-US" sz="2400" dirty="0">
                  <a:latin typeface="微软雅黑" panose="020B0503020204020204" pitchFamily="34" charset="-122"/>
                  <a:ea typeface="微软雅黑" panose="020B0503020204020204" pitchFamily="34" charset="-122"/>
                </a:rPr>
                <a:t>系统监控</a:t>
              </a:r>
              <a:endParaRPr lang="en-US" altLang="zh-CN" sz="2400" dirty="0">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en-US" sz="2400" b="1" dirty="0">
                <a:latin typeface="MYingHei_18030_C-Medium" panose="020A0304000101010101" pitchFamily="18" charset="-122"/>
                <a:ea typeface="MYingHei_18030_C-Medium" panose="020A0304000101010101" pitchFamily="18" charset="-122"/>
                <a:cs typeface="MYingHei_18030_C-Medium" panose="020A0304000101010101" pitchFamily="18" charset="-122"/>
              </a:endParaRPr>
            </a:p>
          </p:txBody>
        </p:sp>
      </p:grpSp>
      <p:sp>
        <p:nvSpPr>
          <p:cNvPr id="63" name="TextBox 62"/>
          <p:cNvSpPr txBox="1"/>
          <p:nvPr/>
        </p:nvSpPr>
        <p:spPr>
          <a:xfrm>
            <a:off x="1467640" y="1916916"/>
            <a:ext cx="1257182" cy="369332"/>
          </a:xfrm>
          <a:prstGeom prst="rect">
            <a:avLst/>
          </a:prstGeom>
          <a:noFill/>
        </p:spPr>
        <p:txBody>
          <a:bodyPr wrap="square" rtlCol="0">
            <a:spAutoFit/>
          </a:bodyPr>
          <a:lstStyle/>
          <a:p>
            <a:r>
              <a:rPr lang="zh-CN" altLang="en-US" dirty="0"/>
              <a:t>投</a:t>
            </a:r>
            <a:r>
              <a:rPr lang="zh-CN" altLang="en-US" dirty="0" smtClean="0"/>
              <a:t>料数据</a:t>
            </a:r>
            <a:r>
              <a:rPr lang="en-US" dirty="0" smtClean="0"/>
              <a:t>  </a:t>
            </a:r>
            <a:endParaRPr lang="en-US" dirty="0"/>
          </a:p>
        </p:txBody>
      </p:sp>
      <p:sp>
        <p:nvSpPr>
          <p:cNvPr id="38" name="TextBox 37"/>
          <p:cNvSpPr txBox="1"/>
          <p:nvPr/>
        </p:nvSpPr>
        <p:spPr>
          <a:xfrm>
            <a:off x="7029946" y="4345522"/>
            <a:ext cx="1257182" cy="369332"/>
          </a:xfrm>
          <a:prstGeom prst="rect">
            <a:avLst/>
          </a:prstGeom>
          <a:noFill/>
        </p:spPr>
        <p:txBody>
          <a:bodyPr wrap="square" rtlCol="0">
            <a:spAutoFit/>
          </a:bodyPr>
          <a:lstStyle/>
          <a:p>
            <a:r>
              <a:rPr lang="zh-CN" altLang="en-US" dirty="0" smtClean="0"/>
              <a:t>送料数据</a:t>
            </a:r>
            <a:r>
              <a:rPr lang="en-US" dirty="0" smtClean="0"/>
              <a:t>  </a:t>
            </a:r>
            <a:endParaRPr lang="en-US" dirty="0"/>
          </a:p>
        </p:txBody>
      </p:sp>
      <p:sp>
        <p:nvSpPr>
          <p:cNvPr id="64" name="Hexagon 65"/>
          <p:cNvSpPr>
            <a:spLocks/>
          </p:cNvSpPr>
          <p:nvPr/>
        </p:nvSpPr>
        <p:spPr bwMode="auto">
          <a:xfrm rot="19780699">
            <a:off x="7676812" y="4780068"/>
            <a:ext cx="723900"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5" name="Hexagon 35"/>
          <p:cNvSpPr>
            <a:spLocks/>
          </p:cNvSpPr>
          <p:nvPr/>
        </p:nvSpPr>
        <p:spPr bwMode="auto">
          <a:xfrm rot="19780699">
            <a:off x="10354886" y="4760100"/>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6" name="Hexagon 38"/>
          <p:cNvSpPr>
            <a:spLocks/>
          </p:cNvSpPr>
          <p:nvPr/>
        </p:nvSpPr>
        <p:spPr bwMode="auto">
          <a:xfrm rot="19780699">
            <a:off x="7007726" y="4792843"/>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7" name="Hexagon 32"/>
          <p:cNvSpPr>
            <a:spLocks/>
          </p:cNvSpPr>
          <p:nvPr/>
        </p:nvSpPr>
        <p:spPr bwMode="auto">
          <a:xfrm rot="19780699">
            <a:off x="8348668" y="4779241"/>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8" name="Hexagon 68"/>
          <p:cNvSpPr>
            <a:spLocks/>
          </p:cNvSpPr>
          <p:nvPr/>
        </p:nvSpPr>
        <p:spPr bwMode="auto">
          <a:xfrm rot="19780699">
            <a:off x="9689210" y="4762434"/>
            <a:ext cx="722313" cy="622300"/>
          </a:xfrm>
          <a:prstGeom prst="hexagon">
            <a:avLst>
              <a:gd name="adj" fmla="val 28903"/>
              <a:gd name="vf" fmla="val 115470"/>
            </a:avLst>
          </a:prstGeom>
          <a:solidFill>
            <a:srgbClr val="00B0F0"/>
          </a:soli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69" name="Hexagon 32"/>
          <p:cNvSpPr>
            <a:spLocks/>
          </p:cNvSpPr>
          <p:nvPr/>
        </p:nvSpPr>
        <p:spPr bwMode="auto">
          <a:xfrm rot="19780699">
            <a:off x="9018834" y="4777016"/>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70" name="TextBox 69"/>
          <p:cNvSpPr txBox="1"/>
          <p:nvPr/>
        </p:nvSpPr>
        <p:spPr>
          <a:xfrm>
            <a:off x="7021533" y="4966287"/>
            <a:ext cx="871600" cy="276999"/>
          </a:xfrm>
          <a:prstGeom prst="rect">
            <a:avLst/>
          </a:prstGeom>
          <a:noFill/>
        </p:spPr>
        <p:txBody>
          <a:bodyPr wrap="square" rtlCol="0">
            <a:spAutoFit/>
          </a:bodyPr>
          <a:lstStyle/>
          <a:p>
            <a:r>
              <a:rPr lang="en-US" sz="1200" dirty="0" smtClean="0"/>
              <a:t>Bay1001</a:t>
            </a:r>
            <a:endParaRPr lang="en-US" sz="1200" dirty="0"/>
          </a:p>
        </p:txBody>
      </p:sp>
      <p:sp>
        <p:nvSpPr>
          <p:cNvPr id="71" name="TextBox 70"/>
          <p:cNvSpPr txBox="1"/>
          <p:nvPr/>
        </p:nvSpPr>
        <p:spPr>
          <a:xfrm>
            <a:off x="7774173" y="4949666"/>
            <a:ext cx="606838" cy="276999"/>
          </a:xfrm>
          <a:prstGeom prst="rect">
            <a:avLst/>
          </a:prstGeom>
          <a:noFill/>
        </p:spPr>
        <p:txBody>
          <a:bodyPr wrap="square" rtlCol="0">
            <a:spAutoFit/>
          </a:bodyPr>
          <a:lstStyle/>
          <a:p>
            <a:r>
              <a:rPr lang="en-US" sz="1200" dirty="0" smtClean="0"/>
              <a:t>AHRH</a:t>
            </a:r>
            <a:endParaRPr lang="en-US" sz="1200" dirty="0"/>
          </a:p>
        </p:txBody>
      </p:sp>
      <p:sp>
        <p:nvSpPr>
          <p:cNvPr id="72" name="TextBox 71"/>
          <p:cNvSpPr txBox="1"/>
          <p:nvPr/>
        </p:nvSpPr>
        <p:spPr>
          <a:xfrm>
            <a:off x="8432688" y="4933544"/>
            <a:ext cx="606838" cy="276999"/>
          </a:xfrm>
          <a:prstGeom prst="rect">
            <a:avLst/>
          </a:prstGeom>
          <a:noFill/>
        </p:spPr>
        <p:txBody>
          <a:bodyPr wrap="square" rtlCol="0">
            <a:spAutoFit/>
          </a:bodyPr>
          <a:lstStyle/>
          <a:p>
            <a:pPr algn="ctr"/>
            <a:r>
              <a:rPr lang="en-US" sz="1200" dirty="0" smtClean="0"/>
              <a:t>PS</a:t>
            </a:r>
            <a:endParaRPr lang="en-US" sz="1200" dirty="0"/>
          </a:p>
        </p:txBody>
      </p:sp>
      <p:sp>
        <p:nvSpPr>
          <p:cNvPr id="73" name="TextBox 72"/>
          <p:cNvSpPr txBox="1"/>
          <p:nvPr/>
        </p:nvSpPr>
        <p:spPr>
          <a:xfrm>
            <a:off x="8967689" y="4959315"/>
            <a:ext cx="872520" cy="276999"/>
          </a:xfrm>
          <a:prstGeom prst="rect">
            <a:avLst/>
          </a:prstGeom>
          <a:noFill/>
        </p:spPr>
        <p:txBody>
          <a:bodyPr wrap="square" rtlCol="0">
            <a:spAutoFit/>
          </a:bodyPr>
          <a:lstStyle/>
          <a:p>
            <a:r>
              <a:rPr lang="en-US" sz="1200" dirty="0" smtClean="0"/>
              <a:t>SA5211GK</a:t>
            </a:r>
            <a:endParaRPr lang="en-US" sz="1200" dirty="0"/>
          </a:p>
        </p:txBody>
      </p:sp>
      <p:sp>
        <p:nvSpPr>
          <p:cNvPr id="74" name="TextBox 73"/>
          <p:cNvSpPr txBox="1"/>
          <p:nvPr/>
        </p:nvSpPr>
        <p:spPr>
          <a:xfrm>
            <a:off x="9772448" y="4873953"/>
            <a:ext cx="872520" cy="461665"/>
          </a:xfrm>
          <a:prstGeom prst="rect">
            <a:avLst/>
          </a:prstGeom>
          <a:noFill/>
        </p:spPr>
        <p:txBody>
          <a:bodyPr wrap="square" rtlCol="0">
            <a:spAutoFit/>
          </a:bodyPr>
          <a:lstStyle/>
          <a:p>
            <a:r>
              <a:rPr lang="en-US" sz="1200" dirty="0" smtClean="0"/>
              <a:t>Dec.31 16:00</a:t>
            </a:r>
            <a:endParaRPr lang="en-US" sz="1200" dirty="0"/>
          </a:p>
        </p:txBody>
      </p:sp>
      <p:sp>
        <p:nvSpPr>
          <p:cNvPr id="75" name="TextBox 74"/>
          <p:cNvSpPr txBox="1"/>
          <p:nvPr/>
        </p:nvSpPr>
        <p:spPr>
          <a:xfrm>
            <a:off x="10406704" y="4926264"/>
            <a:ext cx="606838" cy="276999"/>
          </a:xfrm>
          <a:prstGeom prst="rect">
            <a:avLst/>
          </a:prstGeom>
          <a:noFill/>
        </p:spPr>
        <p:txBody>
          <a:bodyPr wrap="square" rtlCol="0">
            <a:spAutoFit/>
          </a:bodyPr>
          <a:lstStyle/>
          <a:p>
            <a:pPr algn="ctr"/>
            <a:r>
              <a:rPr lang="en-US" sz="1200" dirty="0" smtClean="0"/>
              <a:t>25pcs</a:t>
            </a:r>
            <a:endParaRPr lang="en-US" sz="1200" dirty="0"/>
          </a:p>
        </p:txBody>
      </p:sp>
      <p:sp>
        <p:nvSpPr>
          <p:cNvPr id="126" name="Hexagon 65"/>
          <p:cNvSpPr>
            <a:spLocks/>
          </p:cNvSpPr>
          <p:nvPr/>
        </p:nvSpPr>
        <p:spPr bwMode="auto">
          <a:xfrm rot="19780699">
            <a:off x="2139392" y="3159364"/>
            <a:ext cx="723900"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7" name="Hexagon 35"/>
          <p:cNvSpPr>
            <a:spLocks/>
          </p:cNvSpPr>
          <p:nvPr/>
        </p:nvSpPr>
        <p:spPr bwMode="auto">
          <a:xfrm rot="19780699">
            <a:off x="4817466" y="3139396"/>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8" name="Hexagon 38"/>
          <p:cNvSpPr>
            <a:spLocks/>
          </p:cNvSpPr>
          <p:nvPr/>
        </p:nvSpPr>
        <p:spPr bwMode="auto">
          <a:xfrm rot="19780699">
            <a:off x="1470306" y="3172139"/>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29" name="Hexagon 32"/>
          <p:cNvSpPr>
            <a:spLocks/>
          </p:cNvSpPr>
          <p:nvPr/>
        </p:nvSpPr>
        <p:spPr bwMode="auto">
          <a:xfrm rot="19780699">
            <a:off x="2811248" y="3158537"/>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0" name="Hexagon 68"/>
          <p:cNvSpPr>
            <a:spLocks/>
          </p:cNvSpPr>
          <p:nvPr/>
        </p:nvSpPr>
        <p:spPr bwMode="auto">
          <a:xfrm rot="19780699">
            <a:off x="4151790" y="3141730"/>
            <a:ext cx="722313" cy="622300"/>
          </a:xfrm>
          <a:prstGeom prst="hexagon">
            <a:avLst>
              <a:gd name="adj" fmla="val 28903"/>
              <a:gd name="vf" fmla="val 115470"/>
            </a:avLst>
          </a:prstGeom>
          <a:solidFill>
            <a:srgbClr val="00B0F0"/>
          </a:soli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1" name="Hexagon 32"/>
          <p:cNvSpPr>
            <a:spLocks/>
          </p:cNvSpPr>
          <p:nvPr/>
        </p:nvSpPr>
        <p:spPr bwMode="auto">
          <a:xfrm rot="19780699">
            <a:off x="3481414" y="3156312"/>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32" name="TextBox 131"/>
          <p:cNvSpPr txBox="1"/>
          <p:nvPr/>
        </p:nvSpPr>
        <p:spPr>
          <a:xfrm>
            <a:off x="1484113" y="3345581"/>
            <a:ext cx="871600" cy="276999"/>
          </a:xfrm>
          <a:prstGeom prst="rect">
            <a:avLst/>
          </a:prstGeom>
          <a:noFill/>
        </p:spPr>
        <p:txBody>
          <a:bodyPr wrap="square" rtlCol="0">
            <a:spAutoFit/>
          </a:bodyPr>
          <a:lstStyle/>
          <a:p>
            <a:r>
              <a:rPr lang="en-US" sz="1200" dirty="0" smtClean="0"/>
              <a:t>Bay1002</a:t>
            </a:r>
            <a:endParaRPr lang="en-US" sz="1200" dirty="0"/>
          </a:p>
        </p:txBody>
      </p:sp>
      <p:sp>
        <p:nvSpPr>
          <p:cNvPr id="133" name="TextBox 132"/>
          <p:cNvSpPr txBox="1"/>
          <p:nvPr/>
        </p:nvSpPr>
        <p:spPr>
          <a:xfrm>
            <a:off x="2236753" y="3328962"/>
            <a:ext cx="606838" cy="276999"/>
          </a:xfrm>
          <a:prstGeom prst="rect">
            <a:avLst/>
          </a:prstGeom>
          <a:noFill/>
        </p:spPr>
        <p:txBody>
          <a:bodyPr wrap="square" rtlCol="0">
            <a:spAutoFit/>
          </a:bodyPr>
          <a:lstStyle/>
          <a:p>
            <a:r>
              <a:rPr lang="en-US" sz="1200" dirty="0" smtClean="0"/>
              <a:t>AHRH</a:t>
            </a:r>
            <a:endParaRPr lang="en-US" sz="1200" dirty="0"/>
          </a:p>
        </p:txBody>
      </p:sp>
      <p:sp>
        <p:nvSpPr>
          <p:cNvPr id="134" name="TextBox 133"/>
          <p:cNvSpPr txBox="1"/>
          <p:nvPr/>
        </p:nvSpPr>
        <p:spPr>
          <a:xfrm>
            <a:off x="2895268" y="3312840"/>
            <a:ext cx="606838" cy="276999"/>
          </a:xfrm>
          <a:prstGeom prst="rect">
            <a:avLst/>
          </a:prstGeom>
          <a:noFill/>
        </p:spPr>
        <p:txBody>
          <a:bodyPr wrap="square" rtlCol="0">
            <a:spAutoFit/>
          </a:bodyPr>
          <a:lstStyle/>
          <a:p>
            <a:pPr algn="ctr"/>
            <a:r>
              <a:rPr lang="en-US" sz="1200" dirty="0" smtClean="0"/>
              <a:t>PS</a:t>
            </a:r>
            <a:endParaRPr lang="en-US" sz="1200" dirty="0"/>
          </a:p>
        </p:txBody>
      </p:sp>
      <p:sp>
        <p:nvSpPr>
          <p:cNvPr id="135" name="TextBox 134"/>
          <p:cNvSpPr txBox="1"/>
          <p:nvPr/>
        </p:nvSpPr>
        <p:spPr>
          <a:xfrm>
            <a:off x="3430269" y="3338611"/>
            <a:ext cx="872520" cy="276999"/>
          </a:xfrm>
          <a:prstGeom prst="rect">
            <a:avLst/>
          </a:prstGeom>
          <a:noFill/>
        </p:spPr>
        <p:txBody>
          <a:bodyPr wrap="square" rtlCol="0">
            <a:spAutoFit/>
          </a:bodyPr>
          <a:lstStyle/>
          <a:p>
            <a:r>
              <a:rPr lang="en-US" sz="1200" dirty="0" smtClean="0"/>
              <a:t>SA5212GK</a:t>
            </a:r>
            <a:endParaRPr lang="en-US" sz="1200" dirty="0"/>
          </a:p>
        </p:txBody>
      </p:sp>
      <p:sp>
        <p:nvSpPr>
          <p:cNvPr id="136" name="TextBox 135"/>
          <p:cNvSpPr txBox="1"/>
          <p:nvPr/>
        </p:nvSpPr>
        <p:spPr>
          <a:xfrm>
            <a:off x="4235028" y="3253249"/>
            <a:ext cx="872520" cy="461665"/>
          </a:xfrm>
          <a:prstGeom prst="rect">
            <a:avLst/>
          </a:prstGeom>
          <a:noFill/>
        </p:spPr>
        <p:txBody>
          <a:bodyPr wrap="square" rtlCol="0">
            <a:spAutoFit/>
          </a:bodyPr>
          <a:lstStyle/>
          <a:p>
            <a:r>
              <a:rPr lang="en-US" sz="1200" dirty="0" smtClean="0"/>
              <a:t>Dec.31 16:00</a:t>
            </a:r>
            <a:endParaRPr lang="en-US" sz="1200" dirty="0"/>
          </a:p>
        </p:txBody>
      </p:sp>
      <p:sp>
        <p:nvSpPr>
          <p:cNvPr id="137" name="TextBox 136"/>
          <p:cNvSpPr txBox="1"/>
          <p:nvPr/>
        </p:nvSpPr>
        <p:spPr>
          <a:xfrm>
            <a:off x="4869284" y="3305560"/>
            <a:ext cx="606838" cy="276999"/>
          </a:xfrm>
          <a:prstGeom prst="rect">
            <a:avLst/>
          </a:prstGeom>
          <a:noFill/>
        </p:spPr>
        <p:txBody>
          <a:bodyPr wrap="square" rtlCol="0">
            <a:spAutoFit/>
          </a:bodyPr>
          <a:lstStyle/>
          <a:p>
            <a:pPr algn="ctr"/>
            <a:r>
              <a:rPr lang="en-US" sz="1200" dirty="0" smtClean="0"/>
              <a:t>50pcs</a:t>
            </a:r>
            <a:endParaRPr lang="en-US" sz="1200" dirty="0"/>
          </a:p>
        </p:txBody>
      </p:sp>
      <p:sp>
        <p:nvSpPr>
          <p:cNvPr id="139" name="Hexagon 65"/>
          <p:cNvSpPr>
            <a:spLocks/>
          </p:cNvSpPr>
          <p:nvPr/>
        </p:nvSpPr>
        <p:spPr bwMode="auto">
          <a:xfrm rot="19780699">
            <a:off x="7693285" y="5562667"/>
            <a:ext cx="723900"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0" name="Hexagon 35"/>
          <p:cNvSpPr>
            <a:spLocks/>
          </p:cNvSpPr>
          <p:nvPr/>
        </p:nvSpPr>
        <p:spPr bwMode="auto">
          <a:xfrm rot="19780699">
            <a:off x="10371359" y="5542699"/>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1" name="Hexagon 38"/>
          <p:cNvSpPr>
            <a:spLocks/>
          </p:cNvSpPr>
          <p:nvPr/>
        </p:nvSpPr>
        <p:spPr bwMode="auto">
          <a:xfrm rot="19780699">
            <a:off x="7024199" y="5575442"/>
            <a:ext cx="722312" cy="623888"/>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2" name="Hexagon 32"/>
          <p:cNvSpPr>
            <a:spLocks/>
          </p:cNvSpPr>
          <p:nvPr/>
        </p:nvSpPr>
        <p:spPr bwMode="auto">
          <a:xfrm rot="19780699">
            <a:off x="8365141" y="5561840"/>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3" name="Hexagon 68"/>
          <p:cNvSpPr>
            <a:spLocks/>
          </p:cNvSpPr>
          <p:nvPr/>
        </p:nvSpPr>
        <p:spPr bwMode="auto">
          <a:xfrm rot="19780699">
            <a:off x="9705683" y="5545033"/>
            <a:ext cx="722313" cy="622300"/>
          </a:xfrm>
          <a:prstGeom prst="hexagon">
            <a:avLst>
              <a:gd name="adj" fmla="val 28903"/>
              <a:gd name="vf" fmla="val 115470"/>
            </a:avLst>
          </a:prstGeom>
          <a:solidFill>
            <a:srgbClr val="00B0F0"/>
          </a:solidFill>
          <a:ln>
            <a:noFill/>
          </a:ln>
          <a:extLst>
            <a:ext uri="{91240B29-F687-4F45-9708-019B960494DF}">
              <a14:hiddenLine xmlns:a14="http://schemas.microsoft.com/office/drawing/2010/main" w="9525">
                <a:solidFill>
                  <a:schemeClr val="accent2"/>
                </a:solidFill>
                <a:bevel/>
                <a:headEnd/>
                <a:tailEnd/>
              </a14:hiddenLine>
            </a:ext>
          </a:extLst>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4" name="Hexagon 32"/>
          <p:cNvSpPr>
            <a:spLocks/>
          </p:cNvSpPr>
          <p:nvPr/>
        </p:nvSpPr>
        <p:spPr bwMode="auto">
          <a:xfrm rot="19780699">
            <a:off x="9035307" y="5559615"/>
            <a:ext cx="722312" cy="622300"/>
          </a:xfrm>
          <a:prstGeom prst="hexagon">
            <a:avLst>
              <a:gd name="adj" fmla="val 28903"/>
              <a:gd name="vf" fmla="val 115470"/>
            </a:avLst>
          </a:prstGeom>
          <a:solidFill>
            <a:srgbClr val="00B0F0"/>
          </a:solidFill>
          <a:ln>
            <a:noFill/>
          </a:ln>
        </p:spPr>
        <p:txBody>
          <a:bodyPr lIns="91436" tIns="45718" rIns="91436" bIns="45718" anchor="ctr"/>
          <a:lstStyle>
            <a:lvl1pPr>
              <a:lnSpc>
                <a:spcPct val="90000"/>
              </a:lnSpc>
              <a:spcBef>
                <a:spcPct val="20000"/>
              </a:spcBef>
              <a:buClr>
                <a:srgbClr val="92D050"/>
              </a:buClr>
              <a:buSzPct val="120000"/>
              <a:buFont typeface="Arial" panose="020B0604020202020204" pitchFamily="34" charset="0"/>
              <a:buChar char="•"/>
              <a:defRPr sz="4400">
                <a:solidFill>
                  <a:schemeClr val="bg1"/>
                </a:solidFill>
                <a:latin typeface="Segoe UI" panose="020B0502040204020203" pitchFamily="34" charset="0"/>
                <a:cs typeface="Segoe UI" panose="020B0502040204020203" pitchFamily="34" charset="0"/>
                <a:sym typeface="Segoe UI" panose="020B0502040204020203" pitchFamily="34" charset="0"/>
              </a:defRPr>
            </a:lvl1pPr>
            <a:lvl2pPr marL="742950" indent="-285750">
              <a:lnSpc>
                <a:spcPct val="90000"/>
              </a:lnSpc>
              <a:spcBef>
                <a:spcPct val="20000"/>
              </a:spcBef>
              <a:buClr>
                <a:srgbClr val="92D050"/>
              </a:buClr>
              <a:buSzPct val="120000"/>
              <a:buFont typeface="Arial" panose="020B0604020202020204" pitchFamily="34" charset="0"/>
              <a:buChar char="•"/>
              <a:defRPr sz="4000">
                <a:solidFill>
                  <a:schemeClr val="bg1"/>
                </a:solidFill>
                <a:latin typeface="Segoe UI" panose="020B0502040204020203" pitchFamily="34" charset="0"/>
                <a:cs typeface="Segoe UI" panose="020B0502040204020203" pitchFamily="34" charset="0"/>
                <a:sym typeface="Segoe UI" panose="020B0502040204020203" pitchFamily="34" charset="0"/>
              </a:defRPr>
            </a:lvl2pPr>
            <a:lvl3pPr marL="1143000" indent="-228600">
              <a:lnSpc>
                <a:spcPct val="90000"/>
              </a:lnSpc>
              <a:spcBef>
                <a:spcPct val="20000"/>
              </a:spcBef>
              <a:buClr>
                <a:srgbClr val="92D050"/>
              </a:buClr>
              <a:buSzPct val="120000"/>
              <a:buFont typeface="Arial" panose="020B0604020202020204" pitchFamily="34" charset="0"/>
              <a:buChar char="•"/>
              <a:defRPr sz="3600">
                <a:solidFill>
                  <a:schemeClr val="bg1"/>
                </a:solidFill>
                <a:latin typeface="Segoe UI" panose="020B0502040204020203" pitchFamily="34" charset="0"/>
                <a:cs typeface="Segoe UI" panose="020B0502040204020203" pitchFamily="34" charset="0"/>
                <a:sym typeface="Segoe UI" panose="020B0502040204020203" pitchFamily="34" charset="0"/>
              </a:defRPr>
            </a:lvl3pPr>
            <a:lvl4pPr marL="16002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4pPr>
            <a:lvl5pPr marL="2057400" indent="-228600">
              <a:lnSpc>
                <a:spcPct val="90000"/>
              </a:lnSpc>
              <a:spcBef>
                <a:spcPct val="20000"/>
              </a:spcBef>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5pPr>
            <a:lvl6pPr marL="25146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6pPr>
            <a:lvl7pPr marL="29718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7pPr>
            <a:lvl8pPr marL="34290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8pPr>
            <a:lvl9pPr marL="3886200" indent="-228600" defTabSz="1219200" eaLnBrk="0" fontAlgn="base" hangingPunct="0">
              <a:lnSpc>
                <a:spcPct val="90000"/>
              </a:lnSpc>
              <a:spcBef>
                <a:spcPct val="20000"/>
              </a:spcBef>
              <a:spcAft>
                <a:spcPct val="0"/>
              </a:spcAft>
              <a:buClr>
                <a:srgbClr val="92D050"/>
              </a:buClr>
              <a:buSzPct val="120000"/>
              <a:buFont typeface="Arial" panose="020B0604020202020204" pitchFamily="34" charset="0"/>
              <a:buChar char="•"/>
              <a:defRPr sz="3200">
                <a:solidFill>
                  <a:schemeClr val="bg1"/>
                </a:solidFill>
                <a:latin typeface="Segoe UI" panose="020B0502040204020203" pitchFamily="34" charset="0"/>
                <a:cs typeface="Segoe UI" panose="020B0502040204020203" pitchFamily="34" charset="0"/>
                <a:sym typeface="Segoe UI" panose="020B0502040204020203" pitchFamily="34" charset="0"/>
              </a:defRPr>
            </a:lvl9pPr>
          </a:lstStyle>
          <a:p>
            <a:pPr algn="ctr" eaLnBrk="1" hangingPunct="1">
              <a:lnSpc>
                <a:spcPct val="100000"/>
              </a:lnSpc>
              <a:spcBef>
                <a:spcPct val="0"/>
              </a:spcBef>
              <a:buClrTx/>
              <a:buSzTx/>
              <a:buFont typeface="Arial" panose="020B0604020202020204" pitchFamily="34" charset="0"/>
              <a:buNone/>
            </a:pPr>
            <a:endParaRPr lang="zh-CN" altLang="zh-CN" sz="2200">
              <a:solidFill>
                <a:srgbClr val="FFFFFF"/>
              </a:solidFill>
            </a:endParaRPr>
          </a:p>
        </p:txBody>
      </p:sp>
      <p:sp>
        <p:nvSpPr>
          <p:cNvPr id="145" name="TextBox 144"/>
          <p:cNvSpPr txBox="1"/>
          <p:nvPr/>
        </p:nvSpPr>
        <p:spPr>
          <a:xfrm>
            <a:off x="7038006" y="5748886"/>
            <a:ext cx="871600" cy="276999"/>
          </a:xfrm>
          <a:prstGeom prst="rect">
            <a:avLst/>
          </a:prstGeom>
          <a:noFill/>
        </p:spPr>
        <p:txBody>
          <a:bodyPr wrap="square" rtlCol="0">
            <a:spAutoFit/>
          </a:bodyPr>
          <a:lstStyle/>
          <a:p>
            <a:r>
              <a:rPr lang="en-US" sz="1200" dirty="0" smtClean="0"/>
              <a:t>Bay1002</a:t>
            </a:r>
            <a:endParaRPr lang="en-US" sz="1200" dirty="0"/>
          </a:p>
        </p:txBody>
      </p:sp>
      <p:sp>
        <p:nvSpPr>
          <p:cNvPr id="146" name="TextBox 145"/>
          <p:cNvSpPr txBox="1"/>
          <p:nvPr/>
        </p:nvSpPr>
        <p:spPr>
          <a:xfrm>
            <a:off x="7790646" y="5732265"/>
            <a:ext cx="606838" cy="276999"/>
          </a:xfrm>
          <a:prstGeom prst="rect">
            <a:avLst/>
          </a:prstGeom>
          <a:noFill/>
        </p:spPr>
        <p:txBody>
          <a:bodyPr wrap="square" rtlCol="0">
            <a:spAutoFit/>
          </a:bodyPr>
          <a:lstStyle/>
          <a:p>
            <a:r>
              <a:rPr lang="en-US" sz="1200" dirty="0" smtClean="0"/>
              <a:t>AHRH</a:t>
            </a:r>
            <a:endParaRPr lang="en-US" sz="1200" dirty="0"/>
          </a:p>
        </p:txBody>
      </p:sp>
      <p:sp>
        <p:nvSpPr>
          <p:cNvPr id="147" name="TextBox 146"/>
          <p:cNvSpPr txBox="1"/>
          <p:nvPr/>
        </p:nvSpPr>
        <p:spPr>
          <a:xfrm>
            <a:off x="8449161" y="5716143"/>
            <a:ext cx="606838" cy="276999"/>
          </a:xfrm>
          <a:prstGeom prst="rect">
            <a:avLst/>
          </a:prstGeom>
          <a:noFill/>
        </p:spPr>
        <p:txBody>
          <a:bodyPr wrap="square" rtlCol="0">
            <a:spAutoFit/>
          </a:bodyPr>
          <a:lstStyle/>
          <a:p>
            <a:pPr algn="ctr"/>
            <a:r>
              <a:rPr lang="en-US" sz="1200" dirty="0" smtClean="0"/>
              <a:t>PS</a:t>
            </a:r>
            <a:endParaRPr lang="en-US" sz="1200" dirty="0"/>
          </a:p>
        </p:txBody>
      </p:sp>
      <p:sp>
        <p:nvSpPr>
          <p:cNvPr id="148" name="TextBox 147"/>
          <p:cNvSpPr txBox="1"/>
          <p:nvPr/>
        </p:nvSpPr>
        <p:spPr>
          <a:xfrm>
            <a:off x="8984162" y="5741914"/>
            <a:ext cx="872520" cy="276999"/>
          </a:xfrm>
          <a:prstGeom prst="rect">
            <a:avLst/>
          </a:prstGeom>
          <a:noFill/>
        </p:spPr>
        <p:txBody>
          <a:bodyPr wrap="square" rtlCol="0">
            <a:spAutoFit/>
          </a:bodyPr>
          <a:lstStyle/>
          <a:p>
            <a:r>
              <a:rPr lang="en-US" sz="1200" dirty="0" smtClean="0"/>
              <a:t>SA5212GK</a:t>
            </a:r>
            <a:endParaRPr lang="en-US" sz="1200" dirty="0"/>
          </a:p>
        </p:txBody>
      </p:sp>
      <p:sp>
        <p:nvSpPr>
          <p:cNvPr id="149" name="TextBox 148"/>
          <p:cNvSpPr txBox="1"/>
          <p:nvPr/>
        </p:nvSpPr>
        <p:spPr>
          <a:xfrm>
            <a:off x="9788921" y="5656552"/>
            <a:ext cx="872520" cy="461665"/>
          </a:xfrm>
          <a:prstGeom prst="rect">
            <a:avLst/>
          </a:prstGeom>
          <a:noFill/>
        </p:spPr>
        <p:txBody>
          <a:bodyPr wrap="square" rtlCol="0">
            <a:spAutoFit/>
          </a:bodyPr>
          <a:lstStyle/>
          <a:p>
            <a:r>
              <a:rPr lang="en-US" sz="1200" dirty="0" smtClean="0"/>
              <a:t>Dec.31 16:00</a:t>
            </a:r>
            <a:endParaRPr lang="en-US" sz="1200" dirty="0"/>
          </a:p>
        </p:txBody>
      </p:sp>
      <p:sp>
        <p:nvSpPr>
          <p:cNvPr id="150" name="TextBox 149"/>
          <p:cNvSpPr txBox="1"/>
          <p:nvPr/>
        </p:nvSpPr>
        <p:spPr>
          <a:xfrm>
            <a:off x="10423177" y="5708863"/>
            <a:ext cx="606838" cy="276999"/>
          </a:xfrm>
          <a:prstGeom prst="rect">
            <a:avLst/>
          </a:prstGeom>
          <a:noFill/>
        </p:spPr>
        <p:txBody>
          <a:bodyPr wrap="square" rtlCol="0">
            <a:spAutoFit/>
          </a:bodyPr>
          <a:lstStyle/>
          <a:p>
            <a:pPr algn="ctr"/>
            <a:r>
              <a:rPr lang="en-US" sz="1200" dirty="0" smtClean="0"/>
              <a:t>25pcs</a:t>
            </a:r>
            <a:endParaRPr lang="en-US" sz="12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485" y="2024130"/>
            <a:ext cx="1428750" cy="1428750"/>
          </a:xfrm>
          <a:prstGeom prst="rect">
            <a:avLst/>
          </a:prstGeom>
        </p:spPr>
      </p:pic>
    </p:spTree>
    <p:extLst>
      <p:ext uri="{BB962C8B-B14F-4D97-AF65-F5344CB8AC3E}">
        <p14:creationId xmlns:p14="http://schemas.microsoft.com/office/powerpoint/2010/main" val="32457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26 -0.01782 L -0.45547 -0.35023 " pathEditMode="relative" rAng="0" ptsTypes="AA">
                                      <p:cBhvr>
                                        <p:cTn id="6" dur="500" fill="hold"/>
                                        <p:tgtEl>
                                          <p:spTgt spid="70"/>
                                        </p:tgtEl>
                                        <p:attrNameLst>
                                          <p:attrName>ppt_x</p:attrName>
                                          <p:attrName>ppt_y</p:attrName>
                                        </p:attrNameLst>
                                      </p:cBhvr>
                                      <p:rCtr x="-22760" y="-16620"/>
                                    </p:animMotion>
                                  </p:childTnLst>
                                </p:cTn>
                              </p:par>
                            </p:childTnLst>
                          </p:cTn>
                        </p:par>
                        <p:par>
                          <p:cTn id="7" fill="hold">
                            <p:stCondLst>
                              <p:cond delay="500"/>
                            </p:stCondLst>
                            <p:childTnLst>
                              <p:par>
                                <p:cTn id="8" presetID="19" presetClass="emph" presetSubtype="0" fill="hold" grpId="0" nodeType="afterEffect">
                                  <p:stCondLst>
                                    <p:cond delay="0"/>
                                  </p:stCondLst>
                                  <p:childTnLst>
                                    <p:animClr clrSpc="rgb" dir="cw">
                                      <p:cBhvr override="childStyle">
                                        <p:cTn id="9" dur="500" fill="hold"/>
                                        <p:tgtEl>
                                          <p:spTgt spid="14"/>
                                        </p:tgtEl>
                                        <p:attrNameLst>
                                          <p:attrName>style.color</p:attrName>
                                        </p:attrNameLst>
                                      </p:cBhvr>
                                      <p:to>
                                        <a:srgbClr val="92D050"/>
                                      </p:to>
                                    </p:animClr>
                                    <p:animClr clrSpc="rgb" dir="cw">
                                      <p:cBhvr>
                                        <p:cTn id="10" dur="500" fill="hold"/>
                                        <p:tgtEl>
                                          <p:spTgt spid="14"/>
                                        </p:tgtEl>
                                        <p:attrNameLst>
                                          <p:attrName>fillcolor</p:attrName>
                                        </p:attrNameLst>
                                      </p:cBhvr>
                                      <p:to>
                                        <a:srgbClr val="92D050"/>
                                      </p:to>
                                    </p:animClr>
                                    <p:set>
                                      <p:cBhvr>
                                        <p:cTn id="11" dur="500" fill="hold"/>
                                        <p:tgtEl>
                                          <p:spTgt spid="14"/>
                                        </p:tgtEl>
                                        <p:attrNameLst>
                                          <p:attrName>fill.type</p:attrName>
                                        </p:attrNameLst>
                                      </p:cBhvr>
                                      <p:to>
                                        <p:strVal val="solid"/>
                                      </p:to>
                                    </p:set>
                                    <p:set>
                                      <p:cBhvr>
                                        <p:cTn id="12" dur="500" fill="hold"/>
                                        <p:tgtEl>
                                          <p:spTgt spid="14"/>
                                        </p:tgtEl>
                                        <p:attrNameLst>
                                          <p:attrName>fill.on</p:attrName>
                                        </p:attrNameLst>
                                      </p:cBhvr>
                                      <p:to>
                                        <p:strVal val="true"/>
                                      </p:to>
                                    </p:set>
                                  </p:childTnLst>
                                </p:cTn>
                              </p:par>
                            </p:childTnLst>
                          </p:cTn>
                        </p:par>
                        <p:par>
                          <p:cTn id="13" fill="hold">
                            <p:stCondLst>
                              <p:cond delay="1000"/>
                            </p:stCondLst>
                            <p:childTnLst>
                              <p:par>
                                <p:cTn id="14" presetID="35" presetClass="path" presetSubtype="0" accel="50000" decel="50000" fill="hold" grpId="0" nodeType="afterEffect">
                                  <p:stCondLst>
                                    <p:cond delay="0"/>
                                  </p:stCondLst>
                                  <p:childTnLst>
                                    <p:animMotion origin="layout" path="M 1.11022E-16 1.85185E-6 L -0.45495 -0.3507 " pathEditMode="relative" rAng="0" ptsTypes="AA">
                                      <p:cBhvr>
                                        <p:cTn id="15" dur="500" fill="hold"/>
                                        <p:tgtEl>
                                          <p:spTgt spid="71"/>
                                        </p:tgtEl>
                                        <p:attrNameLst>
                                          <p:attrName>ppt_x</p:attrName>
                                          <p:attrName>ppt_y</p:attrName>
                                        </p:attrNameLst>
                                      </p:cBhvr>
                                      <p:rCtr x="-22747" y="-17546"/>
                                    </p:animMotion>
                                  </p:childTnLst>
                                </p:cTn>
                              </p:par>
                            </p:childTnLst>
                          </p:cTn>
                        </p:par>
                        <p:par>
                          <p:cTn id="16" fill="hold">
                            <p:stCondLst>
                              <p:cond delay="1500"/>
                            </p:stCondLst>
                            <p:childTnLst>
                              <p:par>
                                <p:cTn id="17" presetID="19" presetClass="emph" presetSubtype="0" fill="hold" grpId="0" nodeType="afterEffect">
                                  <p:stCondLst>
                                    <p:cond delay="0"/>
                                  </p:stCondLst>
                                  <p:childTnLst>
                                    <p:animClr clrSpc="rgb" dir="cw">
                                      <p:cBhvr override="childStyle">
                                        <p:cTn id="18" dur="500" fill="hold"/>
                                        <p:tgtEl>
                                          <p:spTgt spid="8"/>
                                        </p:tgtEl>
                                        <p:attrNameLst>
                                          <p:attrName>style.color</p:attrName>
                                        </p:attrNameLst>
                                      </p:cBhvr>
                                      <p:to>
                                        <a:srgbClr val="92D050"/>
                                      </p:to>
                                    </p:animClr>
                                    <p:animClr clrSpc="rgb" dir="cw">
                                      <p:cBhvr>
                                        <p:cTn id="19" dur="500" fill="hold"/>
                                        <p:tgtEl>
                                          <p:spTgt spid="8"/>
                                        </p:tgtEl>
                                        <p:attrNameLst>
                                          <p:attrName>fillcolor</p:attrName>
                                        </p:attrNameLst>
                                      </p:cBhvr>
                                      <p:to>
                                        <a:srgbClr val="92D050"/>
                                      </p:to>
                                    </p:animClr>
                                    <p:set>
                                      <p:cBhvr>
                                        <p:cTn id="20" dur="500" fill="hold"/>
                                        <p:tgtEl>
                                          <p:spTgt spid="8"/>
                                        </p:tgtEl>
                                        <p:attrNameLst>
                                          <p:attrName>fill.type</p:attrName>
                                        </p:attrNameLst>
                                      </p:cBhvr>
                                      <p:to>
                                        <p:strVal val="solid"/>
                                      </p:to>
                                    </p:set>
                                    <p:set>
                                      <p:cBhvr>
                                        <p:cTn id="21" dur="500" fill="hold"/>
                                        <p:tgtEl>
                                          <p:spTgt spid="8"/>
                                        </p:tgtEl>
                                        <p:attrNameLst>
                                          <p:attrName>fill.on</p:attrName>
                                        </p:attrNameLst>
                                      </p:cBhvr>
                                      <p:to>
                                        <p:strVal val="true"/>
                                      </p:to>
                                    </p:set>
                                  </p:childTnLst>
                                </p:cTn>
                              </p:par>
                            </p:childTnLst>
                          </p:cTn>
                        </p:par>
                        <p:par>
                          <p:cTn id="22" fill="hold">
                            <p:stCondLst>
                              <p:cond delay="2000"/>
                            </p:stCondLst>
                            <p:childTnLst>
                              <p:par>
                                <p:cTn id="23" presetID="35" presetClass="path" presetSubtype="0" accel="50000" decel="50000" fill="hold" grpId="0" nodeType="afterEffect">
                                  <p:stCondLst>
                                    <p:cond delay="0"/>
                                  </p:stCondLst>
                                  <p:childTnLst>
                                    <p:animMotion origin="layout" path="M 3.54167E-6 -3.33333E-6 L -0.45612 -0.34953 " pathEditMode="relative" rAng="0" ptsTypes="AA">
                                      <p:cBhvr>
                                        <p:cTn id="24" dur="500" fill="hold"/>
                                        <p:tgtEl>
                                          <p:spTgt spid="72"/>
                                        </p:tgtEl>
                                        <p:attrNameLst>
                                          <p:attrName>ppt_x</p:attrName>
                                          <p:attrName>ppt_y</p:attrName>
                                        </p:attrNameLst>
                                      </p:cBhvr>
                                      <p:rCtr x="-22813" y="-17477"/>
                                    </p:animMotion>
                                  </p:childTnLst>
                                </p:cTn>
                              </p:par>
                            </p:childTnLst>
                          </p:cTn>
                        </p:par>
                        <p:par>
                          <p:cTn id="25" fill="hold">
                            <p:stCondLst>
                              <p:cond delay="2500"/>
                            </p:stCondLst>
                            <p:childTnLst>
                              <p:par>
                                <p:cTn id="26" presetID="19" presetClass="emph" presetSubtype="0" fill="hold" grpId="0" nodeType="afterEffect">
                                  <p:stCondLst>
                                    <p:cond delay="0"/>
                                  </p:stCondLst>
                                  <p:childTnLst>
                                    <p:animClr clrSpc="rgb" dir="cw">
                                      <p:cBhvr override="childStyle">
                                        <p:cTn id="27" dur="500" fill="hold"/>
                                        <p:tgtEl>
                                          <p:spTgt spid="17"/>
                                        </p:tgtEl>
                                        <p:attrNameLst>
                                          <p:attrName>style.color</p:attrName>
                                        </p:attrNameLst>
                                      </p:cBhvr>
                                      <p:to>
                                        <a:srgbClr val="92D050"/>
                                      </p:to>
                                    </p:animClr>
                                    <p:animClr clrSpc="rgb" dir="cw">
                                      <p:cBhvr>
                                        <p:cTn id="28" dur="500" fill="hold"/>
                                        <p:tgtEl>
                                          <p:spTgt spid="17"/>
                                        </p:tgtEl>
                                        <p:attrNameLst>
                                          <p:attrName>fillcolor</p:attrName>
                                        </p:attrNameLst>
                                      </p:cBhvr>
                                      <p:to>
                                        <a:srgbClr val="92D050"/>
                                      </p:to>
                                    </p:animClr>
                                    <p:set>
                                      <p:cBhvr>
                                        <p:cTn id="29" dur="500" fill="hold"/>
                                        <p:tgtEl>
                                          <p:spTgt spid="17"/>
                                        </p:tgtEl>
                                        <p:attrNameLst>
                                          <p:attrName>fill.type</p:attrName>
                                        </p:attrNameLst>
                                      </p:cBhvr>
                                      <p:to>
                                        <p:strVal val="solid"/>
                                      </p:to>
                                    </p:set>
                                    <p:set>
                                      <p:cBhvr>
                                        <p:cTn id="30" dur="500" fill="hold"/>
                                        <p:tgtEl>
                                          <p:spTgt spid="17"/>
                                        </p:tgtEl>
                                        <p:attrNameLst>
                                          <p:attrName>fill.on</p:attrName>
                                        </p:attrNameLst>
                                      </p:cBhvr>
                                      <p:to>
                                        <p:strVal val="true"/>
                                      </p:to>
                                    </p:set>
                                  </p:childTnLst>
                                </p:cTn>
                              </p:par>
                            </p:childTnLst>
                          </p:cTn>
                        </p:par>
                        <p:par>
                          <p:cTn id="31" fill="hold">
                            <p:stCondLst>
                              <p:cond delay="3000"/>
                            </p:stCondLst>
                            <p:childTnLst>
                              <p:par>
                                <p:cTn id="32" presetID="35" presetClass="path" presetSubtype="0" accel="50000" decel="50000" fill="hold" grpId="0" nodeType="afterEffect">
                                  <p:stCondLst>
                                    <p:cond delay="0"/>
                                  </p:stCondLst>
                                  <p:childTnLst>
                                    <p:animMotion origin="layout" path="M -4.16667E-6 2.96296E-6 L -0.45572 -0.35093 " pathEditMode="relative" rAng="0" ptsTypes="AA">
                                      <p:cBhvr>
                                        <p:cTn id="33" dur="500" fill="hold"/>
                                        <p:tgtEl>
                                          <p:spTgt spid="73"/>
                                        </p:tgtEl>
                                        <p:attrNameLst>
                                          <p:attrName>ppt_x</p:attrName>
                                          <p:attrName>ppt_y</p:attrName>
                                        </p:attrNameLst>
                                      </p:cBhvr>
                                      <p:rCtr x="-22786" y="-17546"/>
                                    </p:animMotion>
                                  </p:childTnLst>
                                </p:cTn>
                              </p:par>
                            </p:childTnLst>
                          </p:cTn>
                        </p:par>
                        <p:par>
                          <p:cTn id="34" fill="hold">
                            <p:stCondLst>
                              <p:cond delay="3500"/>
                            </p:stCondLst>
                            <p:childTnLst>
                              <p:par>
                                <p:cTn id="35" presetID="19" presetClass="emph" presetSubtype="0" fill="hold" grpId="0" nodeType="afterEffect">
                                  <p:stCondLst>
                                    <p:cond delay="0"/>
                                  </p:stCondLst>
                                  <p:childTnLst>
                                    <p:animClr clrSpc="rgb" dir="cw">
                                      <p:cBhvr override="childStyle">
                                        <p:cTn id="36" dur="500" fill="hold"/>
                                        <p:tgtEl>
                                          <p:spTgt spid="23"/>
                                        </p:tgtEl>
                                        <p:attrNameLst>
                                          <p:attrName>style.color</p:attrName>
                                        </p:attrNameLst>
                                      </p:cBhvr>
                                      <p:to>
                                        <a:srgbClr val="92D050"/>
                                      </p:to>
                                    </p:animClr>
                                    <p:animClr clrSpc="rgb" dir="cw">
                                      <p:cBhvr>
                                        <p:cTn id="37" dur="500" fill="hold"/>
                                        <p:tgtEl>
                                          <p:spTgt spid="23"/>
                                        </p:tgtEl>
                                        <p:attrNameLst>
                                          <p:attrName>fillcolor</p:attrName>
                                        </p:attrNameLst>
                                      </p:cBhvr>
                                      <p:to>
                                        <a:srgbClr val="92D050"/>
                                      </p:to>
                                    </p:animClr>
                                    <p:set>
                                      <p:cBhvr>
                                        <p:cTn id="38" dur="500" fill="hold"/>
                                        <p:tgtEl>
                                          <p:spTgt spid="23"/>
                                        </p:tgtEl>
                                        <p:attrNameLst>
                                          <p:attrName>fill.type</p:attrName>
                                        </p:attrNameLst>
                                      </p:cBhvr>
                                      <p:to>
                                        <p:strVal val="solid"/>
                                      </p:to>
                                    </p:set>
                                    <p:set>
                                      <p:cBhvr>
                                        <p:cTn id="39" dur="500" fill="hold"/>
                                        <p:tgtEl>
                                          <p:spTgt spid="23"/>
                                        </p:tgtEl>
                                        <p:attrNameLst>
                                          <p:attrName>fill.on</p:attrName>
                                        </p:attrNameLst>
                                      </p:cBhvr>
                                      <p:to>
                                        <p:strVal val="true"/>
                                      </p:to>
                                    </p:set>
                                  </p:childTnLst>
                                </p:cTn>
                              </p:par>
                            </p:childTnLst>
                          </p:cTn>
                        </p:par>
                        <p:par>
                          <p:cTn id="40" fill="hold">
                            <p:stCondLst>
                              <p:cond delay="4000"/>
                            </p:stCondLst>
                            <p:childTnLst>
                              <p:par>
                                <p:cTn id="41" presetID="35" presetClass="path" presetSubtype="0" accel="50000" decel="50000" fill="hold" grpId="0" nodeType="afterEffect">
                                  <p:stCondLst>
                                    <p:cond delay="0"/>
                                  </p:stCondLst>
                                  <p:childTnLst>
                                    <p:animMotion origin="layout" path="M 4.16667E-7 -2.96296E-6 L -0.45508 -0.35046 " pathEditMode="relative" rAng="0" ptsTypes="AA">
                                      <p:cBhvr>
                                        <p:cTn id="42" dur="500" fill="hold"/>
                                        <p:tgtEl>
                                          <p:spTgt spid="74"/>
                                        </p:tgtEl>
                                        <p:attrNameLst>
                                          <p:attrName>ppt_x</p:attrName>
                                          <p:attrName>ppt_y</p:attrName>
                                        </p:attrNameLst>
                                      </p:cBhvr>
                                      <p:rCtr x="-22760" y="-17523"/>
                                    </p:animMotion>
                                  </p:childTnLst>
                                </p:cTn>
                              </p:par>
                            </p:childTnLst>
                          </p:cTn>
                        </p:par>
                        <p:par>
                          <p:cTn id="43" fill="hold">
                            <p:stCondLst>
                              <p:cond delay="4500"/>
                            </p:stCondLst>
                            <p:childTnLst>
                              <p:par>
                                <p:cTn id="44" presetID="19" presetClass="emph" presetSubtype="0" fill="hold" grpId="0" nodeType="afterEffect">
                                  <p:stCondLst>
                                    <p:cond delay="0"/>
                                  </p:stCondLst>
                                  <p:childTnLst>
                                    <p:animClr clrSpc="rgb" dir="cw">
                                      <p:cBhvr override="childStyle">
                                        <p:cTn id="45" dur="500" fill="hold"/>
                                        <p:tgtEl>
                                          <p:spTgt spid="20"/>
                                        </p:tgtEl>
                                        <p:attrNameLst>
                                          <p:attrName>style.color</p:attrName>
                                        </p:attrNameLst>
                                      </p:cBhvr>
                                      <p:to>
                                        <a:srgbClr val="92D050"/>
                                      </p:to>
                                    </p:animClr>
                                    <p:animClr clrSpc="rgb" dir="cw">
                                      <p:cBhvr>
                                        <p:cTn id="46" dur="500" fill="hold"/>
                                        <p:tgtEl>
                                          <p:spTgt spid="20"/>
                                        </p:tgtEl>
                                        <p:attrNameLst>
                                          <p:attrName>fillcolor</p:attrName>
                                        </p:attrNameLst>
                                      </p:cBhvr>
                                      <p:to>
                                        <a:srgbClr val="92D050"/>
                                      </p:to>
                                    </p:animClr>
                                    <p:set>
                                      <p:cBhvr>
                                        <p:cTn id="47" dur="500" fill="hold"/>
                                        <p:tgtEl>
                                          <p:spTgt spid="20"/>
                                        </p:tgtEl>
                                        <p:attrNameLst>
                                          <p:attrName>fill.type</p:attrName>
                                        </p:attrNameLst>
                                      </p:cBhvr>
                                      <p:to>
                                        <p:strVal val="solid"/>
                                      </p:to>
                                    </p:set>
                                    <p:set>
                                      <p:cBhvr>
                                        <p:cTn id="48" dur="500" fill="hold"/>
                                        <p:tgtEl>
                                          <p:spTgt spid="20"/>
                                        </p:tgtEl>
                                        <p:attrNameLst>
                                          <p:attrName>fill.on</p:attrName>
                                        </p:attrNameLst>
                                      </p:cBhvr>
                                      <p:to>
                                        <p:strVal val="true"/>
                                      </p:to>
                                    </p:set>
                                  </p:childTnLst>
                                </p:cTn>
                              </p:par>
                            </p:childTnLst>
                          </p:cTn>
                        </p:par>
                        <p:par>
                          <p:cTn id="49" fill="hold">
                            <p:stCondLst>
                              <p:cond delay="5000"/>
                            </p:stCondLst>
                            <p:childTnLst>
                              <p:par>
                                <p:cTn id="50" presetID="35" presetClass="path" presetSubtype="0" accel="50000" decel="50000" fill="hold" grpId="0" nodeType="afterEffect">
                                  <p:stCondLst>
                                    <p:cond delay="0"/>
                                  </p:stCondLst>
                                  <p:childTnLst>
                                    <p:animMotion origin="layout" path="M 4.58333E-6 4.07407E-6 L -0.45547 -0.3507 " pathEditMode="relative" rAng="0" ptsTypes="AA">
                                      <p:cBhvr>
                                        <p:cTn id="51" dur="500" fill="hold"/>
                                        <p:tgtEl>
                                          <p:spTgt spid="75"/>
                                        </p:tgtEl>
                                        <p:attrNameLst>
                                          <p:attrName>ppt_x</p:attrName>
                                          <p:attrName>ppt_y</p:attrName>
                                        </p:attrNameLst>
                                      </p:cBhvr>
                                      <p:rCtr x="-22773" y="-17546"/>
                                    </p:animMotion>
                                  </p:childTnLst>
                                </p:cTn>
                              </p:par>
                            </p:childTnLst>
                          </p:cTn>
                        </p:par>
                        <p:par>
                          <p:cTn id="52" fill="hold">
                            <p:stCondLst>
                              <p:cond delay="5500"/>
                            </p:stCondLst>
                            <p:childTnLst>
                              <p:par>
                                <p:cTn id="53" presetID="19" presetClass="emph" presetSubtype="0" fill="hold" grpId="0" nodeType="afterEffect">
                                  <p:stCondLst>
                                    <p:cond delay="0"/>
                                  </p:stCondLst>
                                  <p:childTnLst>
                                    <p:animClr clrSpc="rgb" dir="cw">
                                      <p:cBhvr override="childStyle">
                                        <p:cTn id="54" dur="500" fill="hold"/>
                                        <p:tgtEl>
                                          <p:spTgt spid="11"/>
                                        </p:tgtEl>
                                        <p:attrNameLst>
                                          <p:attrName>style.color</p:attrName>
                                        </p:attrNameLst>
                                      </p:cBhvr>
                                      <p:to>
                                        <a:srgbClr val="92D050"/>
                                      </p:to>
                                    </p:animClr>
                                    <p:animClr clrSpc="rgb" dir="cw">
                                      <p:cBhvr>
                                        <p:cTn id="55" dur="500" fill="hold"/>
                                        <p:tgtEl>
                                          <p:spTgt spid="11"/>
                                        </p:tgtEl>
                                        <p:attrNameLst>
                                          <p:attrName>fillcolor</p:attrName>
                                        </p:attrNameLst>
                                      </p:cBhvr>
                                      <p:to>
                                        <a:srgbClr val="92D050"/>
                                      </p:to>
                                    </p:animClr>
                                    <p:set>
                                      <p:cBhvr>
                                        <p:cTn id="56" dur="500" fill="hold"/>
                                        <p:tgtEl>
                                          <p:spTgt spid="11"/>
                                        </p:tgtEl>
                                        <p:attrNameLst>
                                          <p:attrName>fill.type</p:attrName>
                                        </p:attrNameLst>
                                      </p:cBhvr>
                                      <p:to>
                                        <p:strVal val="solid"/>
                                      </p:to>
                                    </p:set>
                                    <p:set>
                                      <p:cBhvr>
                                        <p:cTn id="57" dur="500" fill="hold"/>
                                        <p:tgtEl>
                                          <p:spTgt spid="11"/>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35" presetClass="path" presetSubtype="0" accel="50000" decel="50000" fill="hold" grpId="0" nodeType="clickEffect">
                                  <p:stCondLst>
                                    <p:cond delay="0"/>
                                  </p:stCondLst>
                                  <p:childTnLst>
                                    <p:animMotion origin="layout" path="M -0.00026 -0.01782 L -0.45547 -0.35023 " pathEditMode="relative" rAng="0" ptsTypes="AA">
                                      <p:cBhvr>
                                        <p:cTn id="61" dur="500" fill="hold"/>
                                        <p:tgtEl>
                                          <p:spTgt spid="145"/>
                                        </p:tgtEl>
                                        <p:attrNameLst>
                                          <p:attrName>ppt_x</p:attrName>
                                          <p:attrName>ppt_y</p:attrName>
                                        </p:attrNameLst>
                                      </p:cBhvr>
                                      <p:rCtr x="-22760" y="-16620"/>
                                    </p:animMotion>
                                  </p:childTnLst>
                                </p:cTn>
                              </p:par>
                            </p:childTnLst>
                          </p:cTn>
                        </p:par>
                        <p:par>
                          <p:cTn id="62" fill="hold">
                            <p:stCondLst>
                              <p:cond delay="500"/>
                            </p:stCondLst>
                            <p:childTnLst>
                              <p:par>
                                <p:cTn id="63" presetID="19" presetClass="emph" presetSubtype="0" fill="hold" grpId="0" nodeType="afterEffect">
                                  <p:stCondLst>
                                    <p:cond delay="0"/>
                                  </p:stCondLst>
                                  <p:childTnLst>
                                    <p:animClr clrSpc="rgb" dir="cw">
                                      <p:cBhvr override="childStyle">
                                        <p:cTn id="64" dur="500" fill="hold"/>
                                        <p:tgtEl>
                                          <p:spTgt spid="128"/>
                                        </p:tgtEl>
                                        <p:attrNameLst>
                                          <p:attrName>style.color</p:attrName>
                                        </p:attrNameLst>
                                      </p:cBhvr>
                                      <p:to>
                                        <a:srgbClr val="92D050"/>
                                      </p:to>
                                    </p:animClr>
                                    <p:animClr clrSpc="rgb" dir="cw">
                                      <p:cBhvr>
                                        <p:cTn id="65" dur="500" fill="hold"/>
                                        <p:tgtEl>
                                          <p:spTgt spid="128"/>
                                        </p:tgtEl>
                                        <p:attrNameLst>
                                          <p:attrName>fillcolor</p:attrName>
                                        </p:attrNameLst>
                                      </p:cBhvr>
                                      <p:to>
                                        <a:srgbClr val="92D050"/>
                                      </p:to>
                                    </p:animClr>
                                    <p:set>
                                      <p:cBhvr>
                                        <p:cTn id="66" dur="500" fill="hold"/>
                                        <p:tgtEl>
                                          <p:spTgt spid="128"/>
                                        </p:tgtEl>
                                        <p:attrNameLst>
                                          <p:attrName>fill.type</p:attrName>
                                        </p:attrNameLst>
                                      </p:cBhvr>
                                      <p:to>
                                        <p:strVal val="solid"/>
                                      </p:to>
                                    </p:set>
                                    <p:set>
                                      <p:cBhvr>
                                        <p:cTn id="67" dur="500" fill="hold"/>
                                        <p:tgtEl>
                                          <p:spTgt spid="128"/>
                                        </p:tgtEl>
                                        <p:attrNameLst>
                                          <p:attrName>fill.on</p:attrName>
                                        </p:attrNameLst>
                                      </p:cBhvr>
                                      <p:to>
                                        <p:strVal val="true"/>
                                      </p:to>
                                    </p:set>
                                  </p:childTnLst>
                                </p:cTn>
                              </p:par>
                            </p:childTnLst>
                          </p:cTn>
                        </p:par>
                        <p:par>
                          <p:cTn id="68" fill="hold">
                            <p:stCondLst>
                              <p:cond delay="1000"/>
                            </p:stCondLst>
                            <p:childTnLst>
                              <p:par>
                                <p:cTn id="69" presetID="35" presetClass="path" presetSubtype="0" accel="50000" decel="50000" fill="hold" grpId="0" nodeType="afterEffect">
                                  <p:stCondLst>
                                    <p:cond delay="0"/>
                                  </p:stCondLst>
                                  <p:childTnLst>
                                    <p:animMotion origin="layout" path="M -2.08333E-6 1.48148E-6 L -0.45495 -0.3507 " pathEditMode="relative" rAng="0" ptsTypes="AA">
                                      <p:cBhvr>
                                        <p:cTn id="70" dur="500" fill="hold"/>
                                        <p:tgtEl>
                                          <p:spTgt spid="146"/>
                                        </p:tgtEl>
                                        <p:attrNameLst>
                                          <p:attrName>ppt_x</p:attrName>
                                          <p:attrName>ppt_y</p:attrName>
                                        </p:attrNameLst>
                                      </p:cBhvr>
                                      <p:rCtr x="-22747" y="-17546"/>
                                    </p:animMotion>
                                  </p:childTnLst>
                                </p:cTn>
                              </p:par>
                            </p:childTnLst>
                          </p:cTn>
                        </p:par>
                        <p:par>
                          <p:cTn id="71" fill="hold">
                            <p:stCondLst>
                              <p:cond delay="1500"/>
                            </p:stCondLst>
                            <p:childTnLst>
                              <p:par>
                                <p:cTn id="72" presetID="19" presetClass="emph" presetSubtype="0" fill="hold" grpId="0" nodeType="afterEffect">
                                  <p:stCondLst>
                                    <p:cond delay="0"/>
                                  </p:stCondLst>
                                  <p:childTnLst>
                                    <p:animClr clrSpc="rgb" dir="cw">
                                      <p:cBhvr override="childStyle">
                                        <p:cTn id="73" dur="500" fill="hold"/>
                                        <p:tgtEl>
                                          <p:spTgt spid="126"/>
                                        </p:tgtEl>
                                        <p:attrNameLst>
                                          <p:attrName>style.color</p:attrName>
                                        </p:attrNameLst>
                                      </p:cBhvr>
                                      <p:to>
                                        <a:srgbClr val="92D050"/>
                                      </p:to>
                                    </p:animClr>
                                    <p:animClr clrSpc="rgb" dir="cw">
                                      <p:cBhvr>
                                        <p:cTn id="74" dur="500" fill="hold"/>
                                        <p:tgtEl>
                                          <p:spTgt spid="126"/>
                                        </p:tgtEl>
                                        <p:attrNameLst>
                                          <p:attrName>fillcolor</p:attrName>
                                        </p:attrNameLst>
                                      </p:cBhvr>
                                      <p:to>
                                        <a:srgbClr val="92D050"/>
                                      </p:to>
                                    </p:animClr>
                                    <p:set>
                                      <p:cBhvr>
                                        <p:cTn id="75" dur="500" fill="hold"/>
                                        <p:tgtEl>
                                          <p:spTgt spid="126"/>
                                        </p:tgtEl>
                                        <p:attrNameLst>
                                          <p:attrName>fill.type</p:attrName>
                                        </p:attrNameLst>
                                      </p:cBhvr>
                                      <p:to>
                                        <p:strVal val="solid"/>
                                      </p:to>
                                    </p:set>
                                    <p:set>
                                      <p:cBhvr>
                                        <p:cTn id="76" dur="500" fill="hold"/>
                                        <p:tgtEl>
                                          <p:spTgt spid="126"/>
                                        </p:tgtEl>
                                        <p:attrNameLst>
                                          <p:attrName>fill.on</p:attrName>
                                        </p:attrNameLst>
                                      </p:cBhvr>
                                      <p:to>
                                        <p:strVal val="true"/>
                                      </p:to>
                                    </p:set>
                                  </p:childTnLst>
                                </p:cTn>
                              </p:par>
                            </p:childTnLst>
                          </p:cTn>
                        </p:par>
                        <p:par>
                          <p:cTn id="77" fill="hold">
                            <p:stCondLst>
                              <p:cond delay="2000"/>
                            </p:stCondLst>
                            <p:childTnLst>
                              <p:par>
                                <p:cTn id="78" presetID="35" presetClass="path" presetSubtype="0" accel="50000" decel="50000" fill="hold" grpId="0" nodeType="afterEffect">
                                  <p:stCondLst>
                                    <p:cond delay="0"/>
                                  </p:stCondLst>
                                  <p:childTnLst>
                                    <p:animMotion origin="layout" path="M 1.45833E-6 -3.7037E-6 L -0.45612 -0.34953 " pathEditMode="relative" rAng="0" ptsTypes="AA">
                                      <p:cBhvr>
                                        <p:cTn id="79" dur="500" fill="hold"/>
                                        <p:tgtEl>
                                          <p:spTgt spid="147"/>
                                        </p:tgtEl>
                                        <p:attrNameLst>
                                          <p:attrName>ppt_x</p:attrName>
                                          <p:attrName>ppt_y</p:attrName>
                                        </p:attrNameLst>
                                      </p:cBhvr>
                                      <p:rCtr x="-22813" y="-17477"/>
                                    </p:animMotion>
                                  </p:childTnLst>
                                </p:cTn>
                              </p:par>
                            </p:childTnLst>
                          </p:cTn>
                        </p:par>
                        <p:par>
                          <p:cTn id="80" fill="hold">
                            <p:stCondLst>
                              <p:cond delay="2500"/>
                            </p:stCondLst>
                            <p:childTnLst>
                              <p:par>
                                <p:cTn id="81" presetID="19" presetClass="emph" presetSubtype="0" fill="hold" grpId="0" nodeType="afterEffect">
                                  <p:stCondLst>
                                    <p:cond delay="0"/>
                                  </p:stCondLst>
                                  <p:childTnLst>
                                    <p:animClr clrSpc="rgb" dir="cw">
                                      <p:cBhvr override="childStyle">
                                        <p:cTn id="82" dur="500" fill="hold"/>
                                        <p:tgtEl>
                                          <p:spTgt spid="129"/>
                                        </p:tgtEl>
                                        <p:attrNameLst>
                                          <p:attrName>style.color</p:attrName>
                                        </p:attrNameLst>
                                      </p:cBhvr>
                                      <p:to>
                                        <a:srgbClr val="92D050"/>
                                      </p:to>
                                    </p:animClr>
                                    <p:animClr clrSpc="rgb" dir="cw">
                                      <p:cBhvr>
                                        <p:cTn id="83" dur="500" fill="hold"/>
                                        <p:tgtEl>
                                          <p:spTgt spid="129"/>
                                        </p:tgtEl>
                                        <p:attrNameLst>
                                          <p:attrName>fillcolor</p:attrName>
                                        </p:attrNameLst>
                                      </p:cBhvr>
                                      <p:to>
                                        <a:srgbClr val="92D050"/>
                                      </p:to>
                                    </p:animClr>
                                    <p:set>
                                      <p:cBhvr>
                                        <p:cTn id="84" dur="500" fill="hold"/>
                                        <p:tgtEl>
                                          <p:spTgt spid="129"/>
                                        </p:tgtEl>
                                        <p:attrNameLst>
                                          <p:attrName>fill.type</p:attrName>
                                        </p:attrNameLst>
                                      </p:cBhvr>
                                      <p:to>
                                        <p:strVal val="solid"/>
                                      </p:to>
                                    </p:set>
                                    <p:set>
                                      <p:cBhvr>
                                        <p:cTn id="85" dur="500" fill="hold"/>
                                        <p:tgtEl>
                                          <p:spTgt spid="129"/>
                                        </p:tgtEl>
                                        <p:attrNameLst>
                                          <p:attrName>fill.on</p:attrName>
                                        </p:attrNameLst>
                                      </p:cBhvr>
                                      <p:to>
                                        <p:strVal val="true"/>
                                      </p:to>
                                    </p:set>
                                  </p:childTnLst>
                                </p:cTn>
                              </p:par>
                            </p:childTnLst>
                          </p:cTn>
                        </p:par>
                        <p:par>
                          <p:cTn id="86" fill="hold">
                            <p:stCondLst>
                              <p:cond delay="3000"/>
                            </p:stCondLst>
                            <p:childTnLst>
                              <p:par>
                                <p:cTn id="87" presetID="35" presetClass="path" presetSubtype="0" accel="50000" decel="50000" fill="hold" grpId="0" nodeType="afterEffect">
                                  <p:stCondLst>
                                    <p:cond delay="0"/>
                                  </p:stCondLst>
                                  <p:childTnLst>
                                    <p:animMotion origin="layout" path="M 3.75E-6 2.59259E-6 L -0.45573 -0.35093 " pathEditMode="relative" rAng="0" ptsTypes="AA">
                                      <p:cBhvr>
                                        <p:cTn id="88" dur="500" fill="hold"/>
                                        <p:tgtEl>
                                          <p:spTgt spid="148"/>
                                        </p:tgtEl>
                                        <p:attrNameLst>
                                          <p:attrName>ppt_x</p:attrName>
                                          <p:attrName>ppt_y</p:attrName>
                                        </p:attrNameLst>
                                      </p:cBhvr>
                                      <p:rCtr x="-22786" y="-17546"/>
                                    </p:animMotion>
                                  </p:childTnLst>
                                </p:cTn>
                              </p:par>
                            </p:childTnLst>
                          </p:cTn>
                        </p:par>
                        <p:par>
                          <p:cTn id="89" fill="hold">
                            <p:stCondLst>
                              <p:cond delay="3500"/>
                            </p:stCondLst>
                            <p:childTnLst>
                              <p:par>
                                <p:cTn id="90" presetID="19" presetClass="emph" presetSubtype="0" fill="hold" grpId="0" nodeType="afterEffect">
                                  <p:stCondLst>
                                    <p:cond delay="0"/>
                                  </p:stCondLst>
                                  <p:childTnLst>
                                    <p:animClr clrSpc="rgb" dir="cw">
                                      <p:cBhvr override="childStyle">
                                        <p:cTn id="91" dur="500" fill="hold"/>
                                        <p:tgtEl>
                                          <p:spTgt spid="131"/>
                                        </p:tgtEl>
                                        <p:attrNameLst>
                                          <p:attrName>style.color</p:attrName>
                                        </p:attrNameLst>
                                      </p:cBhvr>
                                      <p:to>
                                        <a:srgbClr val="92D050"/>
                                      </p:to>
                                    </p:animClr>
                                    <p:animClr clrSpc="rgb" dir="cw">
                                      <p:cBhvr>
                                        <p:cTn id="92" dur="500" fill="hold"/>
                                        <p:tgtEl>
                                          <p:spTgt spid="131"/>
                                        </p:tgtEl>
                                        <p:attrNameLst>
                                          <p:attrName>fillcolor</p:attrName>
                                        </p:attrNameLst>
                                      </p:cBhvr>
                                      <p:to>
                                        <a:srgbClr val="92D050"/>
                                      </p:to>
                                    </p:animClr>
                                    <p:set>
                                      <p:cBhvr>
                                        <p:cTn id="93" dur="500" fill="hold"/>
                                        <p:tgtEl>
                                          <p:spTgt spid="131"/>
                                        </p:tgtEl>
                                        <p:attrNameLst>
                                          <p:attrName>fill.type</p:attrName>
                                        </p:attrNameLst>
                                      </p:cBhvr>
                                      <p:to>
                                        <p:strVal val="solid"/>
                                      </p:to>
                                    </p:set>
                                    <p:set>
                                      <p:cBhvr>
                                        <p:cTn id="94" dur="500" fill="hold"/>
                                        <p:tgtEl>
                                          <p:spTgt spid="131"/>
                                        </p:tgtEl>
                                        <p:attrNameLst>
                                          <p:attrName>fill.on</p:attrName>
                                        </p:attrNameLst>
                                      </p:cBhvr>
                                      <p:to>
                                        <p:strVal val="true"/>
                                      </p:to>
                                    </p:set>
                                  </p:childTnLst>
                                </p:cTn>
                              </p:par>
                            </p:childTnLst>
                          </p:cTn>
                        </p:par>
                        <p:par>
                          <p:cTn id="95" fill="hold">
                            <p:stCondLst>
                              <p:cond delay="4000"/>
                            </p:stCondLst>
                            <p:childTnLst>
                              <p:par>
                                <p:cTn id="96" presetID="35" presetClass="path" presetSubtype="0" accel="50000" decel="50000" fill="hold" grpId="0" nodeType="afterEffect">
                                  <p:stCondLst>
                                    <p:cond delay="0"/>
                                  </p:stCondLst>
                                  <p:childTnLst>
                                    <p:animMotion origin="layout" path="M -1.875E-6 -3.33333E-6 L -0.45508 -0.35046 " pathEditMode="relative" rAng="0" ptsTypes="AA">
                                      <p:cBhvr>
                                        <p:cTn id="97" dur="500" fill="hold"/>
                                        <p:tgtEl>
                                          <p:spTgt spid="149"/>
                                        </p:tgtEl>
                                        <p:attrNameLst>
                                          <p:attrName>ppt_x</p:attrName>
                                          <p:attrName>ppt_y</p:attrName>
                                        </p:attrNameLst>
                                      </p:cBhvr>
                                      <p:rCtr x="-22760" y="-17523"/>
                                    </p:animMotion>
                                  </p:childTnLst>
                                </p:cTn>
                              </p:par>
                            </p:childTnLst>
                          </p:cTn>
                        </p:par>
                        <p:par>
                          <p:cTn id="98" fill="hold">
                            <p:stCondLst>
                              <p:cond delay="4500"/>
                            </p:stCondLst>
                            <p:childTnLst>
                              <p:par>
                                <p:cTn id="99" presetID="19" presetClass="emph" presetSubtype="0" fill="hold" grpId="0" nodeType="afterEffect">
                                  <p:stCondLst>
                                    <p:cond delay="0"/>
                                  </p:stCondLst>
                                  <p:childTnLst>
                                    <p:animClr clrSpc="rgb" dir="cw">
                                      <p:cBhvr override="childStyle">
                                        <p:cTn id="100" dur="500" fill="hold"/>
                                        <p:tgtEl>
                                          <p:spTgt spid="130"/>
                                        </p:tgtEl>
                                        <p:attrNameLst>
                                          <p:attrName>style.color</p:attrName>
                                        </p:attrNameLst>
                                      </p:cBhvr>
                                      <p:to>
                                        <a:srgbClr val="92D050"/>
                                      </p:to>
                                    </p:animClr>
                                    <p:animClr clrSpc="rgb" dir="cw">
                                      <p:cBhvr>
                                        <p:cTn id="101" dur="500" fill="hold"/>
                                        <p:tgtEl>
                                          <p:spTgt spid="130"/>
                                        </p:tgtEl>
                                        <p:attrNameLst>
                                          <p:attrName>fillcolor</p:attrName>
                                        </p:attrNameLst>
                                      </p:cBhvr>
                                      <p:to>
                                        <a:srgbClr val="92D050"/>
                                      </p:to>
                                    </p:animClr>
                                    <p:set>
                                      <p:cBhvr>
                                        <p:cTn id="102" dur="500" fill="hold"/>
                                        <p:tgtEl>
                                          <p:spTgt spid="130"/>
                                        </p:tgtEl>
                                        <p:attrNameLst>
                                          <p:attrName>fill.type</p:attrName>
                                        </p:attrNameLst>
                                      </p:cBhvr>
                                      <p:to>
                                        <p:strVal val="solid"/>
                                      </p:to>
                                    </p:set>
                                    <p:set>
                                      <p:cBhvr>
                                        <p:cTn id="103" dur="500" fill="hold"/>
                                        <p:tgtEl>
                                          <p:spTgt spid="130"/>
                                        </p:tgtEl>
                                        <p:attrNameLst>
                                          <p:attrName>fill.on</p:attrName>
                                        </p:attrNameLst>
                                      </p:cBhvr>
                                      <p:to>
                                        <p:strVal val="true"/>
                                      </p:to>
                                    </p:set>
                                  </p:childTnLst>
                                </p:cTn>
                              </p:par>
                            </p:childTnLst>
                          </p:cTn>
                        </p:par>
                        <p:par>
                          <p:cTn id="104" fill="hold">
                            <p:stCondLst>
                              <p:cond delay="5000"/>
                            </p:stCondLst>
                            <p:childTnLst>
                              <p:par>
                                <p:cTn id="105" presetID="35" presetClass="path" presetSubtype="0" accel="50000" decel="50000" fill="hold" grpId="0" nodeType="afterEffect">
                                  <p:stCondLst>
                                    <p:cond delay="0"/>
                                  </p:stCondLst>
                                  <p:childTnLst>
                                    <p:animMotion origin="layout" path="M 2.29167E-6 3.7037E-6 L -0.45547 -0.3507 " pathEditMode="relative" rAng="0" ptsTypes="AA">
                                      <p:cBhvr>
                                        <p:cTn id="106" dur="500" fill="hold"/>
                                        <p:tgtEl>
                                          <p:spTgt spid="150"/>
                                        </p:tgtEl>
                                        <p:attrNameLst>
                                          <p:attrName>ppt_x</p:attrName>
                                          <p:attrName>ppt_y</p:attrName>
                                        </p:attrNameLst>
                                      </p:cBhvr>
                                      <p:rCtr x="-22773" y="-17546"/>
                                    </p:animMotion>
                                  </p:childTnLst>
                                </p:cTn>
                              </p:par>
                            </p:childTnLst>
                          </p:cTn>
                        </p:par>
                        <p:par>
                          <p:cTn id="107" fill="hold">
                            <p:stCondLst>
                              <p:cond delay="5500"/>
                            </p:stCondLst>
                            <p:childTnLst>
                              <p:par>
                                <p:cTn id="108" presetID="19" presetClass="emph" presetSubtype="0" fill="hold" grpId="0" nodeType="afterEffect">
                                  <p:stCondLst>
                                    <p:cond delay="0"/>
                                  </p:stCondLst>
                                  <p:childTnLst>
                                    <p:animClr clrSpc="rgb" dir="cw">
                                      <p:cBhvr override="childStyle">
                                        <p:cTn id="109" dur="500" fill="hold"/>
                                        <p:tgtEl>
                                          <p:spTgt spid="127"/>
                                        </p:tgtEl>
                                        <p:attrNameLst>
                                          <p:attrName>style.color</p:attrName>
                                        </p:attrNameLst>
                                      </p:cBhvr>
                                      <p:to>
                                        <a:srgbClr val="FF0000"/>
                                      </p:to>
                                    </p:animClr>
                                    <p:animClr clrSpc="rgb" dir="cw">
                                      <p:cBhvr>
                                        <p:cTn id="110" dur="500" fill="hold"/>
                                        <p:tgtEl>
                                          <p:spTgt spid="127"/>
                                        </p:tgtEl>
                                        <p:attrNameLst>
                                          <p:attrName>fillcolor</p:attrName>
                                        </p:attrNameLst>
                                      </p:cBhvr>
                                      <p:to>
                                        <a:srgbClr val="FF0000"/>
                                      </p:to>
                                    </p:animClr>
                                    <p:set>
                                      <p:cBhvr>
                                        <p:cTn id="111" dur="500" fill="hold"/>
                                        <p:tgtEl>
                                          <p:spTgt spid="127"/>
                                        </p:tgtEl>
                                        <p:attrNameLst>
                                          <p:attrName>fill.type</p:attrName>
                                        </p:attrNameLst>
                                      </p:cBhvr>
                                      <p:to>
                                        <p:strVal val="solid"/>
                                      </p:to>
                                    </p:set>
                                    <p:set>
                                      <p:cBhvr>
                                        <p:cTn id="112" dur="500" fill="hold"/>
                                        <p:tgtEl>
                                          <p:spTgt spid="1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7" grpId="0" animBg="1"/>
      <p:bldP spid="20" grpId="0" animBg="1"/>
      <p:bldP spid="23" grpId="0" animBg="1"/>
      <p:bldP spid="70" grpId="0"/>
      <p:bldP spid="71" grpId="0"/>
      <p:bldP spid="72" grpId="0"/>
      <p:bldP spid="73" grpId="0"/>
      <p:bldP spid="74" grpId="0"/>
      <p:bldP spid="75" grpId="0"/>
      <p:bldP spid="126" grpId="0" animBg="1"/>
      <p:bldP spid="127" grpId="0" animBg="1"/>
      <p:bldP spid="128" grpId="0" animBg="1"/>
      <p:bldP spid="129" grpId="0" animBg="1"/>
      <p:bldP spid="130" grpId="0" animBg="1"/>
      <p:bldP spid="131" grpId="0" animBg="1"/>
      <p:bldP spid="145" grpId="0"/>
      <p:bldP spid="146" grpId="0"/>
      <p:bldP spid="147" grpId="0"/>
      <p:bldP spid="148" grpId="0"/>
      <p:bldP spid="149" grpId="0"/>
      <p:bldP spid="150"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3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46805</TotalTime>
  <Words>3278</Words>
  <Application>Microsoft Office PowerPoint</Application>
  <PresentationFormat>Widescreen</PresentationFormat>
  <Paragraphs>342</Paragraphs>
  <Slides>31</Slides>
  <Notes>23</Notes>
  <HiddenSlides>4</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8" baseType="lpstr">
      <vt:lpstr>MS Gothic</vt:lpstr>
      <vt:lpstr>MS PGothic</vt:lpstr>
      <vt:lpstr>MYingHei_18030_C-Medium</vt:lpstr>
      <vt:lpstr>华文中宋</vt:lpstr>
      <vt:lpstr>宋体</vt:lpstr>
      <vt:lpstr>微软雅黑</vt:lpstr>
      <vt:lpstr>新宋体</vt:lpstr>
      <vt:lpstr>方正兰亭超细黑简体</vt:lpstr>
      <vt:lpstr>Arial</vt:lpstr>
      <vt:lpstr>Britannic Bold</vt:lpstr>
      <vt:lpstr>Calibri</vt:lpstr>
      <vt:lpstr>Calibri Light</vt:lpstr>
      <vt:lpstr>Segoe UI</vt:lpstr>
      <vt:lpstr>Segoe UI Light</vt:lpstr>
      <vt:lpstr>Office 主题</vt:lpstr>
      <vt:lpstr>7_Office 主题</vt:lpstr>
      <vt:lpstr>Worksheet</vt:lpstr>
      <vt:lpstr>PowerPoint Presentation</vt:lpstr>
      <vt:lpstr>PowerPoint Presentation</vt:lpstr>
      <vt:lpstr>PowerPoint Presentation</vt:lpstr>
      <vt:lpstr>PowerPoint Presentation</vt:lpstr>
      <vt:lpstr>PowerPoint Presentation</vt:lpstr>
      <vt:lpstr>Send Ahead系统监控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以后还可以做的工作</vt:lpstr>
    </vt:vector>
  </TitlesOfParts>
  <Company>HGST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GUZIK </dc:title>
  <dc:creator>Hao Li</dc:creator>
  <cp:lastModifiedBy>Hao Li</cp:lastModifiedBy>
  <cp:revision>417</cp:revision>
  <dcterms:created xsi:type="dcterms:W3CDTF">2016-02-04T08:44:07Z</dcterms:created>
  <dcterms:modified xsi:type="dcterms:W3CDTF">2016-03-14T08:20:49Z</dcterms:modified>
</cp:coreProperties>
</file>